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Montserrat" pitchFamily="2" charset="77"/>
      <p:regular r:id="rId19"/>
      <p:bold r:id="rId20"/>
      <p:italic r:id="rId21"/>
      <p:boldItalic r:id="rId22"/>
    </p:embeddedFont>
    <p:embeddedFont>
      <p:font typeface="Montserrat Bold" pitchFamily="2" charset="77"/>
      <p:regular r:id="rId23"/>
      <p:bold r:id="rId24"/>
    </p:embeddedFont>
    <p:embeddedFont>
      <p:font typeface="Montserrat Medium" panose="00000600000000000000" pitchFamily="2" charset="77"/>
      <p:regular r:id="rId25"/>
      <p:italic r:id="rId26"/>
    </p:embeddedFont>
    <p:embeddedFont>
      <p:font typeface="Montserrat Semi-Bold" pitchFamily="2" charset="77"/>
      <p:regular r:id="rId27"/>
      <p:bold r:id="rId28"/>
    </p:embeddedFont>
    <p:embeddedFont>
      <p:font typeface="Montserrat Ultra-Bold" pitchFamily="2" charset="77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hyperlink" Target="https://www.hfgg.de/abpflaster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hyperlink" Target="https://bcause.com/@abpflastern" TargetMode="External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25804" cy="5991158"/>
            <a:chOff x="0" y="0"/>
            <a:chExt cx="4536837" cy="15779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6837" cy="1577918"/>
            </a:xfrm>
            <a:custGeom>
              <a:avLst/>
              <a:gdLst/>
              <a:ahLst/>
              <a:cxnLst/>
              <a:rect l="l" t="t" r="r" b="b"/>
              <a:pathLst>
                <a:path w="4536837" h="1577918">
                  <a:moveTo>
                    <a:pt x="20674" y="0"/>
                  </a:moveTo>
                  <a:lnTo>
                    <a:pt x="4516163" y="0"/>
                  </a:lnTo>
                  <a:cubicBezTo>
                    <a:pt x="4521646" y="0"/>
                    <a:pt x="4526905" y="2178"/>
                    <a:pt x="4530782" y="6055"/>
                  </a:cubicBezTo>
                  <a:cubicBezTo>
                    <a:pt x="4534659" y="9932"/>
                    <a:pt x="4536837" y="15191"/>
                    <a:pt x="4536837" y="20674"/>
                  </a:cubicBezTo>
                  <a:lnTo>
                    <a:pt x="4536837" y="1557244"/>
                  </a:lnTo>
                  <a:cubicBezTo>
                    <a:pt x="4536837" y="1562727"/>
                    <a:pt x="4534659" y="1567986"/>
                    <a:pt x="4530782" y="1571863"/>
                  </a:cubicBezTo>
                  <a:cubicBezTo>
                    <a:pt x="4526905" y="1575740"/>
                    <a:pt x="4521646" y="1577918"/>
                    <a:pt x="4516163" y="1577918"/>
                  </a:cubicBezTo>
                  <a:lnTo>
                    <a:pt x="20674" y="1577918"/>
                  </a:lnTo>
                  <a:cubicBezTo>
                    <a:pt x="15191" y="1577918"/>
                    <a:pt x="9932" y="1575740"/>
                    <a:pt x="6055" y="1571863"/>
                  </a:cubicBezTo>
                  <a:cubicBezTo>
                    <a:pt x="2178" y="1567986"/>
                    <a:pt x="0" y="1562727"/>
                    <a:pt x="0" y="1557244"/>
                  </a:cubicBezTo>
                  <a:lnTo>
                    <a:pt x="0" y="20674"/>
                  </a:lnTo>
                  <a:cubicBezTo>
                    <a:pt x="0" y="15191"/>
                    <a:pt x="2178" y="9932"/>
                    <a:pt x="6055" y="6055"/>
                  </a:cubicBezTo>
                  <a:cubicBezTo>
                    <a:pt x="9932" y="2178"/>
                    <a:pt x="15191" y="0"/>
                    <a:pt x="20674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6837" cy="16160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7037735"/>
            <a:ext cx="11536801" cy="2644193"/>
            <a:chOff x="0" y="0"/>
            <a:chExt cx="3015779" cy="9463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5779" cy="946330"/>
            </a:xfrm>
            <a:custGeom>
              <a:avLst/>
              <a:gdLst/>
              <a:ahLst/>
              <a:cxnLst/>
              <a:rect l="l" t="t" r="r" b="b"/>
              <a:pathLst>
                <a:path w="3015779" h="946330">
                  <a:moveTo>
                    <a:pt x="31101" y="0"/>
                  </a:moveTo>
                  <a:lnTo>
                    <a:pt x="2984678" y="0"/>
                  </a:lnTo>
                  <a:cubicBezTo>
                    <a:pt x="3001855" y="0"/>
                    <a:pt x="3015779" y="13925"/>
                    <a:pt x="3015779" y="31101"/>
                  </a:cubicBezTo>
                  <a:lnTo>
                    <a:pt x="3015779" y="915229"/>
                  </a:lnTo>
                  <a:cubicBezTo>
                    <a:pt x="3015779" y="932406"/>
                    <a:pt x="3001855" y="946330"/>
                    <a:pt x="2984678" y="946330"/>
                  </a:cubicBezTo>
                  <a:lnTo>
                    <a:pt x="31101" y="946330"/>
                  </a:lnTo>
                  <a:cubicBezTo>
                    <a:pt x="22853" y="946330"/>
                    <a:pt x="14942" y="943053"/>
                    <a:pt x="9109" y="937221"/>
                  </a:cubicBezTo>
                  <a:cubicBezTo>
                    <a:pt x="3277" y="931388"/>
                    <a:pt x="0" y="923477"/>
                    <a:pt x="0" y="915229"/>
                  </a:cubicBezTo>
                  <a:lnTo>
                    <a:pt x="0" y="31101"/>
                  </a:lnTo>
                  <a:cubicBezTo>
                    <a:pt x="0" y="13925"/>
                    <a:pt x="13925" y="0"/>
                    <a:pt x="3110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15779" cy="984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084021" y="7037735"/>
            <a:ext cx="5680017" cy="2635573"/>
            <a:chOff x="0" y="0"/>
            <a:chExt cx="1495972" cy="955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5972" cy="955420"/>
            </a:xfrm>
            <a:custGeom>
              <a:avLst/>
              <a:gdLst/>
              <a:ahLst/>
              <a:cxnLst/>
              <a:rect l="l" t="t" r="r" b="b"/>
              <a:pathLst>
                <a:path w="1495972" h="955420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892721"/>
                  </a:lnTo>
                  <a:cubicBezTo>
                    <a:pt x="1495972" y="927349"/>
                    <a:pt x="1467901" y="955420"/>
                    <a:pt x="1433273" y="955420"/>
                  </a:cubicBezTo>
                  <a:lnTo>
                    <a:pt x="62698" y="955420"/>
                  </a:lnTo>
                  <a:cubicBezTo>
                    <a:pt x="28071" y="955420"/>
                    <a:pt x="0" y="927349"/>
                    <a:pt x="0" y="892721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95972" cy="993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9091" y="7483718"/>
            <a:ext cx="8878208" cy="534402"/>
            <a:chOff x="0" y="0"/>
            <a:chExt cx="675166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751669" cy="406400"/>
            </a:xfrm>
            <a:custGeom>
              <a:avLst/>
              <a:gdLst/>
              <a:ahLst/>
              <a:cxnLst/>
              <a:rect l="l" t="t" r="r" b="b"/>
              <a:pathLst>
                <a:path w="6751669" h="406400">
                  <a:moveTo>
                    <a:pt x="6548469" y="0"/>
                  </a:moveTo>
                  <a:cubicBezTo>
                    <a:pt x="6660693" y="0"/>
                    <a:pt x="6751669" y="90976"/>
                    <a:pt x="6751669" y="203200"/>
                  </a:cubicBezTo>
                  <a:cubicBezTo>
                    <a:pt x="6751669" y="315424"/>
                    <a:pt x="6660693" y="406400"/>
                    <a:pt x="65484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75166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74711" y="7483718"/>
            <a:ext cx="3013819" cy="534402"/>
            <a:chOff x="0" y="0"/>
            <a:chExt cx="2291939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91939" cy="406400"/>
            </a:xfrm>
            <a:custGeom>
              <a:avLst/>
              <a:gdLst/>
              <a:ahLst/>
              <a:cxnLst/>
              <a:rect l="l" t="t" r="r" b="b"/>
              <a:pathLst>
                <a:path w="2291939" h="406400">
                  <a:moveTo>
                    <a:pt x="2088739" y="0"/>
                  </a:moveTo>
                  <a:cubicBezTo>
                    <a:pt x="2200963" y="0"/>
                    <a:pt x="2291939" y="90976"/>
                    <a:pt x="2291939" y="203200"/>
                  </a:cubicBezTo>
                  <a:cubicBezTo>
                    <a:pt x="2291939" y="315424"/>
                    <a:pt x="2200963" y="406400"/>
                    <a:pt x="208873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29193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41518" y="1340425"/>
            <a:ext cx="1593358" cy="1685282"/>
          </a:xfrm>
          <a:custGeom>
            <a:avLst/>
            <a:gdLst/>
            <a:ahLst/>
            <a:cxnLst/>
            <a:rect l="l" t="t" r="r" b="b"/>
            <a:pathLst>
              <a:path w="1593358" h="1685282">
                <a:moveTo>
                  <a:pt x="0" y="0"/>
                </a:moveTo>
                <a:lnTo>
                  <a:pt x="1593357" y="0"/>
                </a:lnTo>
                <a:lnTo>
                  <a:pt x="1593357" y="1685283"/>
                </a:lnTo>
                <a:lnTo>
                  <a:pt x="0" y="16852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028700" y="7558367"/>
            <a:ext cx="3317880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PRÄSENTIERT VON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74320" y="7558367"/>
            <a:ext cx="3317880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VERANSTALTUNG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9650" y="8202089"/>
            <a:ext cx="7403329" cy="6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9"/>
              </a:lnSpc>
              <a:spcBef>
                <a:spcPct val="0"/>
              </a:spcBef>
            </a:pPr>
            <a:r>
              <a:rPr lang="en-US" sz="3750" spc="-37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Name </a:t>
            </a:r>
            <a:r>
              <a:rPr lang="en-US" sz="3750" spc="-37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eintragen</a:t>
            </a:r>
            <a:endParaRPr lang="en-US" sz="3750" spc="-37" dirty="0" err="1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962025" y="1340425"/>
            <a:ext cx="12197427" cy="3370565"/>
            <a:chOff x="0" y="0"/>
            <a:chExt cx="16263236" cy="4494086"/>
          </a:xfrm>
        </p:grpSpPr>
        <p:sp>
          <p:nvSpPr>
            <p:cNvPr id="23" name="TextBox 23"/>
            <p:cNvSpPr txBox="1"/>
            <p:nvPr/>
          </p:nvSpPr>
          <p:spPr>
            <a:xfrm>
              <a:off x="0" y="495300"/>
              <a:ext cx="16263236" cy="2412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063"/>
                </a:lnSpc>
              </a:pPr>
              <a:r>
                <a:rPr lang="en-US" sz="14360" b="1" spc="-574">
                  <a:solidFill>
                    <a:srgbClr val="5F0F9B"/>
                  </a:solidFill>
                  <a:latin typeface="Montserrat Ultra-Bold"/>
                  <a:ea typeface="Montserrat Ultra-Bold"/>
                  <a:cs typeface="Montserrat Ultra-Bold"/>
                  <a:sym typeface="Montserrat Ultra-Bold"/>
                </a:rPr>
                <a:t>abpflastern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4144" y="2869333"/>
              <a:ext cx="15903047" cy="1624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39"/>
                </a:lnSpc>
              </a:pPr>
              <a:r>
                <a:rPr lang="en-US" sz="3799" spc="-37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Der Entsiegelungs-Wettbewerb</a:t>
              </a:r>
            </a:p>
            <a:p>
              <a:pPr marL="0" lvl="0" indent="0" algn="l">
                <a:lnSpc>
                  <a:spcPts val="4939"/>
                </a:lnSpc>
                <a:spcBef>
                  <a:spcPct val="0"/>
                </a:spcBef>
              </a:pPr>
              <a:endParaRPr lang="en-US" sz="3799" spc="-3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655270" y="8202089"/>
            <a:ext cx="5108769" cy="121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9"/>
              </a:lnSpc>
              <a:spcBef>
                <a:spcPct val="0"/>
              </a:spcBef>
            </a:pPr>
            <a:r>
              <a:rPr lang="en-US" sz="3750" spc="-37" dirty="0">
                <a:solidFill>
                  <a:srgbClr val="303030"/>
                </a:solidFill>
                <a:latin typeface="Montserrat"/>
                <a:ea typeface="Montserrat"/>
                <a:cs typeface="Montserrat"/>
              </a:rPr>
              <a:t>Name der </a:t>
            </a:r>
            <a:r>
              <a:rPr lang="en-US" sz="3750" spc="-37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</a:rPr>
              <a:t>Veranstaltung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11531" cy="3872715"/>
            <a:chOff x="0" y="0"/>
            <a:chExt cx="4533078" cy="10199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078" cy="1019974"/>
            </a:xfrm>
            <a:custGeom>
              <a:avLst/>
              <a:gdLst/>
              <a:ahLst/>
              <a:cxnLst/>
              <a:rect l="l" t="t" r="r" b="b"/>
              <a:pathLst>
                <a:path w="4533078" h="1019974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999283"/>
                  </a:lnTo>
                  <a:cubicBezTo>
                    <a:pt x="4533078" y="1004771"/>
                    <a:pt x="4530898" y="1010034"/>
                    <a:pt x="4527017" y="1013914"/>
                  </a:cubicBezTo>
                  <a:cubicBezTo>
                    <a:pt x="4523137" y="1017794"/>
                    <a:pt x="4517874" y="1019974"/>
                    <a:pt x="4512387" y="1019974"/>
                  </a:cubicBezTo>
                  <a:lnTo>
                    <a:pt x="20691" y="1019974"/>
                  </a:lnTo>
                  <a:cubicBezTo>
                    <a:pt x="15204" y="1019974"/>
                    <a:pt x="9941" y="1017794"/>
                    <a:pt x="6060" y="1013914"/>
                  </a:cubicBezTo>
                  <a:cubicBezTo>
                    <a:pt x="2180" y="1010034"/>
                    <a:pt x="0" y="1004771"/>
                    <a:pt x="0" y="999283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3078" cy="1058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42689" y="3913141"/>
            <a:ext cx="3588974" cy="4486218"/>
          </a:xfrm>
          <a:custGeom>
            <a:avLst/>
            <a:gdLst/>
            <a:ahLst/>
            <a:cxnLst/>
            <a:rect l="l" t="t" r="r" b="b"/>
            <a:pathLst>
              <a:path w="3588974" h="4486218">
                <a:moveTo>
                  <a:pt x="0" y="0"/>
                </a:moveTo>
                <a:lnTo>
                  <a:pt x="3588974" y="0"/>
                </a:lnTo>
                <a:lnTo>
                  <a:pt x="3588974" y="4486218"/>
                </a:lnTo>
                <a:lnTo>
                  <a:pt x="0" y="448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450788" y="5435438"/>
            <a:ext cx="3588974" cy="4486218"/>
          </a:xfrm>
          <a:custGeom>
            <a:avLst/>
            <a:gdLst/>
            <a:ahLst/>
            <a:cxnLst/>
            <a:rect l="l" t="t" r="r" b="b"/>
            <a:pathLst>
              <a:path w="3588974" h="4486218">
                <a:moveTo>
                  <a:pt x="0" y="0"/>
                </a:moveTo>
                <a:lnTo>
                  <a:pt x="3588975" y="0"/>
                </a:lnTo>
                <a:lnTo>
                  <a:pt x="3588975" y="4486218"/>
                </a:lnTo>
                <a:lnTo>
                  <a:pt x="0" y="4486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4814234"/>
            <a:ext cx="3588974" cy="4486218"/>
          </a:xfrm>
          <a:custGeom>
            <a:avLst/>
            <a:gdLst/>
            <a:ahLst/>
            <a:cxnLst/>
            <a:rect l="l" t="t" r="r" b="b"/>
            <a:pathLst>
              <a:path w="3588974" h="4486218">
                <a:moveTo>
                  <a:pt x="0" y="0"/>
                </a:moveTo>
                <a:lnTo>
                  <a:pt x="3588974" y="0"/>
                </a:lnTo>
                <a:lnTo>
                  <a:pt x="3588974" y="4486218"/>
                </a:lnTo>
                <a:lnTo>
                  <a:pt x="0" y="4486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62025" y="1673800"/>
            <a:ext cx="9498710" cy="3227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Da ist Bewegung drin</a:t>
            </a:r>
          </a:p>
        </p:txBody>
      </p:sp>
      <p:sp>
        <p:nvSpPr>
          <p:cNvPr id="9" name="Freeform 9"/>
          <p:cNvSpPr/>
          <p:nvPr/>
        </p:nvSpPr>
        <p:spPr>
          <a:xfrm>
            <a:off x="13660801" y="2571125"/>
            <a:ext cx="3588974" cy="4486218"/>
          </a:xfrm>
          <a:custGeom>
            <a:avLst/>
            <a:gdLst/>
            <a:ahLst/>
            <a:cxnLst/>
            <a:rect l="l" t="t" r="r" b="b"/>
            <a:pathLst>
              <a:path w="3588974" h="4486218">
                <a:moveTo>
                  <a:pt x="0" y="0"/>
                </a:moveTo>
                <a:lnTo>
                  <a:pt x="3588974" y="0"/>
                </a:lnTo>
                <a:lnTo>
                  <a:pt x="3588974" y="4486218"/>
                </a:lnTo>
                <a:lnTo>
                  <a:pt x="0" y="4486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325264" y="7956077"/>
            <a:ext cx="1924511" cy="1924511"/>
          </a:xfrm>
          <a:custGeom>
            <a:avLst/>
            <a:gdLst/>
            <a:ahLst/>
            <a:cxnLst/>
            <a:rect l="l" t="t" r="r" b="b"/>
            <a:pathLst>
              <a:path w="1924511" h="1924511">
                <a:moveTo>
                  <a:pt x="0" y="0"/>
                </a:moveTo>
                <a:lnTo>
                  <a:pt x="1924511" y="0"/>
                </a:lnTo>
                <a:lnTo>
                  <a:pt x="1924511" y="1924511"/>
                </a:lnTo>
                <a:lnTo>
                  <a:pt x="0" y="19245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543638" y="8701266"/>
            <a:ext cx="1604837" cy="117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93"/>
              </a:lnSpc>
            </a:pPr>
            <a:r>
              <a:rPr lang="en-US" sz="1841" b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hier geht’s </a:t>
            </a:r>
          </a:p>
          <a:p>
            <a:pPr algn="l">
              <a:lnSpc>
                <a:spcPts val="2393"/>
              </a:lnSpc>
            </a:pPr>
            <a:r>
              <a:rPr lang="en-US" sz="1841" b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zu unserem Instagram-</a:t>
            </a:r>
          </a:p>
          <a:p>
            <a:pPr algn="l">
              <a:lnSpc>
                <a:spcPts val="2393"/>
              </a:lnSpc>
            </a:pPr>
            <a:r>
              <a:rPr lang="en-US" sz="1841" b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Kanal:</a:t>
            </a:r>
          </a:p>
        </p:txBody>
      </p:sp>
      <p:sp>
        <p:nvSpPr>
          <p:cNvPr id="12" name="Freeform 12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98639" y="406815"/>
            <a:ext cx="3845361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instagram.com/abpflastern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WIR FEIERN EURE ERFOLGE AUF INSTA!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11531" cy="2084134"/>
            <a:chOff x="0" y="0"/>
            <a:chExt cx="4533078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078" cy="548908"/>
            </a:xfrm>
            <a:custGeom>
              <a:avLst/>
              <a:gdLst/>
              <a:ahLst/>
              <a:cxnLst/>
              <a:rect l="l" t="t" r="r" b="b"/>
              <a:pathLst>
                <a:path w="4533078" h="548908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528216"/>
                  </a:lnTo>
                  <a:cubicBezTo>
                    <a:pt x="4533078" y="533704"/>
                    <a:pt x="4530898" y="538967"/>
                    <a:pt x="4527017" y="542847"/>
                  </a:cubicBezTo>
                  <a:cubicBezTo>
                    <a:pt x="4523137" y="546728"/>
                    <a:pt x="4517874" y="548908"/>
                    <a:pt x="4512387" y="548908"/>
                  </a:cubicBezTo>
                  <a:lnTo>
                    <a:pt x="20691" y="548908"/>
                  </a:lnTo>
                  <a:cubicBezTo>
                    <a:pt x="15204" y="548908"/>
                    <a:pt x="9941" y="546728"/>
                    <a:pt x="6060" y="542847"/>
                  </a:cubicBezTo>
                  <a:cubicBezTo>
                    <a:pt x="2180" y="538967"/>
                    <a:pt x="0" y="533704"/>
                    <a:pt x="0" y="528216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3078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24336"/>
            <a:ext cx="17211531" cy="6764632"/>
            <a:chOff x="0" y="0"/>
            <a:chExt cx="4533078" cy="19861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078" cy="1986109"/>
            </a:xfrm>
            <a:custGeom>
              <a:avLst/>
              <a:gdLst/>
              <a:ahLst/>
              <a:cxnLst/>
              <a:rect l="l" t="t" r="r" b="b"/>
              <a:pathLst>
                <a:path w="4533078" h="1986109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1965418"/>
                  </a:lnTo>
                  <a:cubicBezTo>
                    <a:pt x="4533078" y="1970906"/>
                    <a:pt x="4530898" y="1976169"/>
                    <a:pt x="4527017" y="1980049"/>
                  </a:cubicBezTo>
                  <a:cubicBezTo>
                    <a:pt x="4523137" y="1983929"/>
                    <a:pt x="4517874" y="1986109"/>
                    <a:pt x="4512387" y="1986109"/>
                  </a:cubicBezTo>
                  <a:lnTo>
                    <a:pt x="20691" y="1986109"/>
                  </a:lnTo>
                  <a:cubicBezTo>
                    <a:pt x="15204" y="1986109"/>
                    <a:pt x="9941" y="1983929"/>
                    <a:pt x="6060" y="1980049"/>
                  </a:cubicBezTo>
                  <a:cubicBezTo>
                    <a:pt x="2180" y="1976169"/>
                    <a:pt x="0" y="1970906"/>
                    <a:pt x="0" y="1965418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078" cy="2024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2025" y="3497954"/>
            <a:ext cx="2319792" cy="6381387"/>
            <a:chOff x="0" y="0"/>
            <a:chExt cx="3093056" cy="8508516"/>
          </a:xfrm>
        </p:grpSpPr>
        <p:sp>
          <p:nvSpPr>
            <p:cNvPr id="9" name="Freeform 9"/>
            <p:cNvSpPr/>
            <p:nvPr/>
          </p:nvSpPr>
          <p:spPr>
            <a:xfrm>
              <a:off x="0" y="680681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510511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403407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70170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4"/>
                  </a:lnTo>
                  <a:lnTo>
                    <a:pt x="0" y="1701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88420" y="3497954"/>
            <a:ext cx="2319792" cy="6381387"/>
            <a:chOff x="0" y="0"/>
            <a:chExt cx="3093056" cy="8508516"/>
          </a:xfrm>
        </p:grpSpPr>
        <p:sp>
          <p:nvSpPr>
            <p:cNvPr id="15" name="Freeform 15"/>
            <p:cNvSpPr/>
            <p:nvPr/>
          </p:nvSpPr>
          <p:spPr>
            <a:xfrm>
              <a:off x="0" y="680681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510511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3403407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170170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4"/>
                  </a:lnTo>
                  <a:lnTo>
                    <a:pt x="0" y="1701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14816" y="3497954"/>
            <a:ext cx="2319792" cy="6381387"/>
            <a:chOff x="0" y="0"/>
            <a:chExt cx="3093056" cy="8508516"/>
          </a:xfrm>
        </p:grpSpPr>
        <p:sp>
          <p:nvSpPr>
            <p:cNvPr id="21" name="Freeform 21"/>
            <p:cNvSpPr/>
            <p:nvPr/>
          </p:nvSpPr>
          <p:spPr>
            <a:xfrm>
              <a:off x="0" y="680681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510511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3403407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170170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4"/>
                  </a:lnTo>
                  <a:lnTo>
                    <a:pt x="0" y="1701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941211" y="3497954"/>
            <a:ext cx="2319792" cy="6381387"/>
            <a:chOff x="0" y="0"/>
            <a:chExt cx="3093056" cy="8508516"/>
          </a:xfrm>
        </p:grpSpPr>
        <p:sp>
          <p:nvSpPr>
            <p:cNvPr id="27" name="Freeform 27"/>
            <p:cNvSpPr/>
            <p:nvPr/>
          </p:nvSpPr>
          <p:spPr>
            <a:xfrm>
              <a:off x="0" y="680681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510511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3403407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170170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4"/>
                  </a:lnTo>
                  <a:lnTo>
                    <a:pt x="0" y="1701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67607" y="3497954"/>
            <a:ext cx="2319792" cy="6381387"/>
            <a:chOff x="0" y="0"/>
            <a:chExt cx="3093056" cy="8508516"/>
          </a:xfrm>
        </p:grpSpPr>
        <p:sp>
          <p:nvSpPr>
            <p:cNvPr id="33" name="Freeform 33"/>
            <p:cNvSpPr/>
            <p:nvPr/>
          </p:nvSpPr>
          <p:spPr>
            <a:xfrm>
              <a:off x="0" y="680681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510511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3403407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170170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4"/>
                  </a:lnTo>
                  <a:lnTo>
                    <a:pt x="0" y="1701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12560986" y="4774231"/>
            <a:ext cx="2319792" cy="1276277"/>
          </a:xfrm>
          <a:custGeom>
            <a:avLst/>
            <a:gdLst/>
            <a:ahLst/>
            <a:cxnLst/>
            <a:rect l="l" t="t" r="r" b="b"/>
            <a:pathLst>
              <a:path w="2319792" h="1276277">
                <a:moveTo>
                  <a:pt x="0" y="0"/>
                </a:moveTo>
                <a:lnTo>
                  <a:pt x="2319792" y="0"/>
                </a:lnTo>
                <a:lnTo>
                  <a:pt x="2319792" y="1276278"/>
                </a:lnTo>
                <a:lnTo>
                  <a:pt x="0" y="1276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28" t="-26434" r="-13128" b="-264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12560986" y="6050509"/>
            <a:ext cx="2319792" cy="1276277"/>
          </a:xfrm>
          <a:custGeom>
            <a:avLst/>
            <a:gdLst/>
            <a:ahLst/>
            <a:cxnLst/>
            <a:rect l="l" t="t" r="r" b="b"/>
            <a:pathLst>
              <a:path w="2319792" h="1276277">
                <a:moveTo>
                  <a:pt x="0" y="0"/>
                </a:moveTo>
                <a:lnTo>
                  <a:pt x="2319792" y="0"/>
                </a:lnTo>
                <a:lnTo>
                  <a:pt x="2319792" y="1276277"/>
                </a:lnTo>
                <a:lnTo>
                  <a:pt x="0" y="1276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28" t="-26434" r="-13128" b="-264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14920398" y="7326786"/>
            <a:ext cx="2319792" cy="2552555"/>
            <a:chOff x="0" y="0"/>
            <a:chExt cx="3093056" cy="3403407"/>
          </a:xfrm>
        </p:grpSpPr>
        <p:sp>
          <p:nvSpPr>
            <p:cNvPr id="41" name="Freeform 41"/>
            <p:cNvSpPr/>
            <p:nvPr/>
          </p:nvSpPr>
          <p:spPr>
            <a:xfrm>
              <a:off x="0" y="1701703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4"/>
                  </a:lnTo>
                  <a:lnTo>
                    <a:pt x="0" y="1701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0" y="0"/>
              <a:ext cx="3093056" cy="1701703"/>
            </a:xfrm>
            <a:custGeom>
              <a:avLst/>
              <a:gdLst/>
              <a:ahLst/>
              <a:cxnLst/>
              <a:rect l="l" t="t" r="r" b="b"/>
              <a:pathLst>
                <a:path w="3093056" h="1701703">
                  <a:moveTo>
                    <a:pt x="0" y="0"/>
                  </a:moveTo>
                  <a:lnTo>
                    <a:pt x="3093056" y="0"/>
                  </a:lnTo>
                  <a:lnTo>
                    <a:pt x="3093056" y="1701703"/>
                  </a:lnTo>
                  <a:lnTo>
                    <a:pt x="0" y="1701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3128" t="-26434" r="-13128" b="-264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Freeform 43"/>
          <p:cNvSpPr/>
          <p:nvPr/>
        </p:nvSpPr>
        <p:spPr>
          <a:xfrm>
            <a:off x="12560986" y="7326786"/>
            <a:ext cx="2319792" cy="1276277"/>
          </a:xfrm>
          <a:custGeom>
            <a:avLst/>
            <a:gdLst/>
            <a:ahLst/>
            <a:cxnLst/>
            <a:rect l="l" t="t" r="r" b="b"/>
            <a:pathLst>
              <a:path w="2319792" h="1276277">
                <a:moveTo>
                  <a:pt x="0" y="0"/>
                </a:moveTo>
                <a:lnTo>
                  <a:pt x="2319792" y="0"/>
                </a:lnTo>
                <a:lnTo>
                  <a:pt x="2319792" y="1276278"/>
                </a:lnTo>
                <a:lnTo>
                  <a:pt x="0" y="1276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28" t="-26434" r="-13128" b="-264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2560986" y="8603064"/>
            <a:ext cx="2319792" cy="1276277"/>
          </a:xfrm>
          <a:custGeom>
            <a:avLst/>
            <a:gdLst/>
            <a:ahLst/>
            <a:cxnLst/>
            <a:rect l="l" t="t" r="r" b="b"/>
            <a:pathLst>
              <a:path w="2319792" h="1276277">
                <a:moveTo>
                  <a:pt x="0" y="0"/>
                </a:moveTo>
                <a:lnTo>
                  <a:pt x="2319792" y="0"/>
                </a:lnTo>
                <a:lnTo>
                  <a:pt x="2319792" y="1276277"/>
                </a:lnTo>
                <a:lnTo>
                  <a:pt x="0" y="1276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28" t="-26434" r="-13128" b="-264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12594002" y="3497954"/>
            <a:ext cx="2319792" cy="1276277"/>
          </a:xfrm>
          <a:custGeom>
            <a:avLst/>
            <a:gdLst/>
            <a:ahLst/>
            <a:cxnLst/>
            <a:rect l="l" t="t" r="r" b="b"/>
            <a:pathLst>
              <a:path w="2319792" h="1276277">
                <a:moveTo>
                  <a:pt x="0" y="0"/>
                </a:moveTo>
                <a:lnTo>
                  <a:pt x="2319793" y="0"/>
                </a:lnTo>
                <a:lnTo>
                  <a:pt x="2319793" y="1276277"/>
                </a:lnTo>
                <a:lnTo>
                  <a:pt x="0" y="12762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28" t="-26434" r="-13128" b="-264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962025" y="1673800"/>
            <a:ext cx="158543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Rückblick Saison 2025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923320" y="3604016"/>
            <a:ext cx="2316870" cy="140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047"/>
              </a:lnSpc>
              <a:spcBef>
                <a:spcPct val="0"/>
              </a:spcBef>
            </a:pPr>
            <a:r>
              <a:rPr lang="en-US" sz="11961" b="1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32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942430" y="5010340"/>
            <a:ext cx="2316870" cy="318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351"/>
              </a:lnSpc>
              <a:spcBef>
                <a:spcPct val="0"/>
              </a:spcBef>
            </a:pPr>
            <a:r>
              <a:rPr lang="en-US" sz="2799" b="1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Kommunen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880778" y="5606461"/>
            <a:ext cx="2378522" cy="109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60"/>
              </a:lnSpc>
            </a:pPr>
            <a:r>
              <a:rPr lang="en-US" sz="260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waren 2025 </a:t>
            </a:r>
          </a:p>
          <a:p>
            <a:pPr algn="r">
              <a:lnSpc>
                <a:spcPts val="2860"/>
              </a:lnSpc>
            </a:pPr>
            <a:r>
              <a:rPr lang="en-US" sz="260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mit von </a:t>
            </a:r>
          </a:p>
          <a:p>
            <a:pPr marL="0" lvl="0" indent="0" algn="r">
              <a:lnSpc>
                <a:spcPts val="2860"/>
              </a:lnSpc>
            </a:pPr>
            <a:r>
              <a:rPr lang="en-US" sz="260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der Partie!</a:t>
            </a:r>
          </a:p>
        </p:txBody>
      </p:sp>
      <p:sp>
        <p:nvSpPr>
          <p:cNvPr id="50" name="Freeform 50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1755750" y="342045"/>
            <a:ext cx="184641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11531" cy="2084134"/>
            <a:chOff x="0" y="0"/>
            <a:chExt cx="4533078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078" cy="548908"/>
            </a:xfrm>
            <a:custGeom>
              <a:avLst/>
              <a:gdLst/>
              <a:ahLst/>
              <a:cxnLst/>
              <a:rect l="l" t="t" r="r" b="b"/>
              <a:pathLst>
                <a:path w="4533078" h="548908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528216"/>
                  </a:lnTo>
                  <a:cubicBezTo>
                    <a:pt x="4533078" y="533704"/>
                    <a:pt x="4530898" y="538967"/>
                    <a:pt x="4527017" y="542847"/>
                  </a:cubicBezTo>
                  <a:cubicBezTo>
                    <a:pt x="4523137" y="546728"/>
                    <a:pt x="4517874" y="548908"/>
                    <a:pt x="4512387" y="548908"/>
                  </a:cubicBezTo>
                  <a:lnTo>
                    <a:pt x="20691" y="548908"/>
                  </a:lnTo>
                  <a:cubicBezTo>
                    <a:pt x="15204" y="548908"/>
                    <a:pt x="9941" y="546728"/>
                    <a:pt x="6060" y="542847"/>
                  </a:cubicBezTo>
                  <a:cubicBezTo>
                    <a:pt x="2180" y="538967"/>
                    <a:pt x="0" y="533704"/>
                    <a:pt x="0" y="528216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3078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02770"/>
            <a:ext cx="17211531" cy="6764632"/>
            <a:chOff x="0" y="0"/>
            <a:chExt cx="4533078" cy="19861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078" cy="1986109"/>
            </a:xfrm>
            <a:custGeom>
              <a:avLst/>
              <a:gdLst/>
              <a:ahLst/>
              <a:cxnLst/>
              <a:rect l="l" t="t" r="r" b="b"/>
              <a:pathLst>
                <a:path w="4533078" h="1986109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1965418"/>
                  </a:lnTo>
                  <a:cubicBezTo>
                    <a:pt x="4533078" y="1970906"/>
                    <a:pt x="4530898" y="1976169"/>
                    <a:pt x="4527017" y="1980049"/>
                  </a:cubicBezTo>
                  <a:cubicBezTo>
                    <a:pt x="4523137" y="1983929"/>
                    <a:pt x="4517874" y="1986109"/>
                    <a:pt x="4512387" y="1986109"/>
                  </a:cubicBezTo>
                  <a:lnTo>
                    <a:pt x="20691" y="1986109"/>
                  </a:lnTo>
                  <a:cubicBezTo>
                    <a:pt x="15204" y="1986109"/>
                    <a:pt x="9941" y="1983929"/>
                    <a:pt x="6060" y="1980049"/>
                  </a:cubicBezTo>
                  <a:cubicBezTo>
                    <a:pt x="2180" y="1976169"/>
                    <a:pt x="0" y="1970906"/>
                    <a:pt x="0" y="1965418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078" cy="2024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5400000">
            <a:off x="2445298" y="2269302"/>
            <a:ext cx="5921982" cy="8888528"/>
          </a:xfrm>
          <a:custGeom>
            <a:avLst/>
            <a:gdLst/>
            <a:ahLst/>
            <a:cxnLst/>
            <a:rect l="l" t="t" r="r" b="b"/>
            <a:pathLst>
              <a:path w="5921982" h="8888528">
                <a:moveTo>
                  <a:pt x="0" y="0"/>
                </a:moveTo>
                <a:lnTo>
                  <a:pt x="5921982" y="0"/>
                </a:lnTo>
                <a:lnTo>
                  <a:pt x="5921982" y="8888528"/>
                </a:lnTo>
                <a:lnTo>
                  <a:pt x="0" y="88885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9300010" y="4473978"/>
            <a:ext cx="5921982" cy="4479175"/>
          </a:xfrm>
          <a:custGeom>
            <a:avLst/>
            <a:gdLst/>
            <a:ahLst/>
            <a:cxnLst/>
            <a:rect l="l" t="t" r="r" b="b"/>
            <a:pathLst>
              <a:path w="5921982" h="4479175">
                <a:moveTo>
                  <a:pt x="0" y="0"/>
                </a:moveTo>
                <a:lnTo>
                  <a:pt x="5921982" y="0"/>
                </a:lnTo>
                <a:lnTo>
                  <a:pt x="5921982" y="4479175"/>
                </a:lnTo>
                <a:lnTo>
                  <a:pt x="0" y="44791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b="-984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62025" y="1673800"/>
            <a:ext cx="158543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Rückblick Saison 2025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923320" y="3711846"/>
            <a:ext cx="2316870" cy="140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0047"/>
              </a:lnSpc>
              <a:spcBef>
                <a:spcPct val="0"/>
              </a:spcBef>
            </a:pPr>
            <a:r>
              <a:rPr lang="en-US" sz="11961" b="1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1,5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72039" y="5108645"/>
            <a:ext cx="2587261" cy="299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184"/>
              </a:lnSpc>
              <a:spcBef>
                <a:spcPct val="0"/>
              </a:spcBef>
            </a:pPr>
            <a:r>
              <a:rPr lang="en-US" sz="2600" b="1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Fußballfelder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942430" y="5704779"/>
            <a:ext cx="2378522" cy="217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60"/>
              </a:lnSpc>
            </a:pPr>
            <a:r>
              <a:rPr lang="en-US" sz="260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= über eine halbe </a:t>
            </a:r>
          </a:p>
          <a:p>
            <a:pPr marL="0" lvl="0" indent="0" algn="r">
              <a:lnSpc>
                <a:spcPts val="2860"/>
              </a:lnSpc>
            </a:pPr>
            <a:r>
              <a:rPr lang="en-US" sz="260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Millionen Steine   </a:t>
            </a:r>
            <a:r>
              <a:rPr lang="en-US" sz="2600" b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wurden abgepflastert</a:t>
            </a:r>
            <a:r>
              <a:rPr lang="en-US" sz="260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755750" y="342045"/>
            <a:ext cx="180666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11531" cy="2084134"/>
            <a:chOff x="0" y="0"/>
            <a:chExt cx="4533078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078" cy="548908"/>
            </a:xfrm>
            <a:custGeom>
              <a:avLst/>
              <a:gdLst/>
              <a:ahLst/>
              <a:cxnLst/>
              <a:rect l="l" t="t" r="r" b="b"/>
              <a:pathLst>
                <a:path w="4533078" h="548908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528216"/>
                  </a:lnTo>
                  <a:cubicBezTo>
                    <a:pt x="4533078" y="533704"/>
                    <a:pt x="4530898" y="538967"/>
                    <a:pt x="4527017" y="542847"/>
                  </a:cubicBezTo>
                  <a:cubicBezTo>
                    <a:pt x="4523137" y="546728"/>
                    <a:pt x="4517874" y="548908"/>
                    <a:pt x="4512387" y="548908"/>
                  </a:cubicBezTo>
                  <a:lnTo>
                    <a:pt x="20691" y="548908"/>
                  </a:lnTo>
                  <a:cubicBezTo>
                    <a:pt x="15204" y="548908"/>
                    <a:pt x="9941" y="546728"/>
                    <a:pt x="6060" y="542847"/>
                  </a:cubicBezTo>
                  <a:cubicBezTo>
                    <a:pt x="2180" y="538967"/>
                    <a:pt x="0" y="533704"/>
                    <a:pt x="0" y="528216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3078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62025" y="1673800"/>
            <a:ext cx="158543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Rückblick Saison 2025</a:t>
            </a:r>
          </a:p>
        </p:txBody>
      </p:sp>
      <p:sp>
        <p:nvSpPr>
          <p:cNvPr id="6" name="Freeform 6"/>
          <p:cNvSpPr/>
          <p:nvPr/>
        </p:nvSpPr>
        <p:spPr>
          <a:xfrm>
            <a:off x="538235" y="4578162"/>
            <a:ext cx="17211531" cy="5531048"/>
          </a:xfrm>
          <a:custGeom>
            <a:avLst/>
            <a:gdLst/>
            <a:ahLst/>
            <a:cxnLst/>
            <a:rect l="l" t="t" r="r" b="b"/>
            <a:pathLst>
              <a:path w="17211531" h="5871818">
                <a:moveTo>
                  <a:pt x="0" y="0"/>
                </a:moveTo>
                <a:lnTo>
                  <a:pt x="17211530" y="0"/>
                </a:lnTo>
                <a:lnTo>
                  <a:pt x="17211530" y="5871818"/>
                </a:lnTo>
                <a:lnTo>
                  <a:pt x="0" y="5871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69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29091" y="3208084"/>
            <a:ext cx="5353268" cy="534402"/>
            <a:chOff x="0" y="0"/>
            <a:chExt cx="407103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71034" cy="406400"/>
            </a:xfrm>
            <a:custGeom>
              <a:avLst/>
              <a:gdLst/>
              <a:ahLst/>
              <a:cxnLst/>
              <a:rect l="l" t="t" r="r" b="b"/>
              <a:pathLst>
                <a:path w="4071034" h="406400">
                  <a:moveTo>
                    <a:pt x="3867834" y="0"/>
                  </a:moveTo>
                  <a:cubicBezTo>
                    <a:pt x="3980059" y="0"/>
                    <a:pt x="4071034" y="90976"/>
                    <a:pt x="4071034" y="203200"/>
                  </a:cubicBezTo>
                  <a:cubicBezTo>
                    <a:pt x="4071034" y="315424"/>
                    <a:pt x="3980059" y="406400"/>
                    <a:pt x="38678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7103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467366" y="3208084"/>
            <a:ext cx="5353268" cy="534402"/>
            <a:chOff x="0" y="0"/>
            <a:chExt cx="4071035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71034" cy="406400"/>
            </a:xfrm>
            <a:custGeom>
              <a:avLst/>
              <a:gdLst/>
              <a:ahLst/>
              <a:cxnLst/>
              <a:rect l="l" t="t" r="r" b="b"/>
              <a:pathLst>
                <a:path w="4071034" h="406400">
                  <a:moveTo>
                    <a:pt x="3867834" y="0"/>
                  </a:moveTo>
                  <a:cubicBezTo>
                    <a:pt x="3980059" y="0"/>
                    <a:pt x="4071034" y="90976"/>
                    <a:pt x="4071034" y="203200"/>
                  </a:cubicBezTo>
                  <a:cubicBezTo>
                    <a:pt x="4071034" y="315424"/>
                    <a:pt x="3980059" y="406400"/>
                    <a:pt x="38678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07103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106384" y="3208084"/>
            <a:ext cx="5353268" cy="534402"/>
            <a:chOff x="0" y="0"/>
            <a:chExt cx="4071035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71034" cy="406400"/>
            </a:xfrm>
            <a:custGeom>
              <a:avLst/>
              <a:gdLst/>
              <a:ahLst/>
              <a:cxnLst/>
              <a:rect l="l" t="t" r="r" b="b"/>
              <a:pathLst>
                <a:path w="4071034" h="406400">
                  <a:moveTo>
                    <a:pt x="3867834" y="0"/>
                  </a:moveTo>
                  <a:cubicBezTo>
                    <a:pt x="3980059" y="0"/>
                    <a:pt x="4071034" y="90976"/>
                    <a:pt x="4071034" y="203200"/>
                  </a:cubicBezTo>
                  <a:cubicBezTo>
                    <a:pt x="4071034" y="315424"/>
                    <a:pt x="3980059" y="406400"/>
                    <a:pt x="38678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07103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9038" y="3232051"/>
            <a:ext cx="4533375" cy="43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Liga Groß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67366" y="3232051"/>
            <a:ext cx="5353268" cy="43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Liga Mittel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06384" y="3232051"/>
            <a:ext cx="5353268" cy="43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6"/>
              </a:lnSpc>
            </a:pPr>
            <a:r>
              <a:rPr lang="en-US" sz="25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Liga Klein</a:t>
            </a:r>
          </a:p>
        </p:txBody>
      </p:sp>
      <p:sp>
        <p:nvSpPr>
          <p:cNvPr id="19" name="Freeform 19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03081" y="3729992"/>
            <a:ext cx="4205288" cy="84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5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&gt; 100.000</a:t>
            </a:r>
            <a:endParaRPr lang="en-US">
              <a:sym typeface="Montserrat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5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r>
              <a:rPr lang="en-US" sz="2350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Einwohner:innen</a:t>
            </a:r>
            <a:r>
              <a:rPr lang="en-US" sz="235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534373" y="3729992"/>
            <a:ext cx="521925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20.000 – 100.000 Einwohner:innen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90210" y="3756259"/>
            <a:ext cx="398561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20.000 &gt; Einwohner:innen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11531" cy="2084134"/>
            <a:chOff x="0" y="0"/>
            <a:chExt cx="4533078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078" cy="548908"/>
            </a:xfrm>
            <a:custGeom>
              <a:avLst/>
              <a:gdLst/>
              <a:ahLst/>
              <a:cxnLst/>
              <a:rect l="l" t="t" r="r" b="b"/>
              <a:pathLst>
                <a:path w="4533078" h="548908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528216"/>
                  </a:lnTo>
                  <a:cubicBezTo>
                    <a:pt x="4533078" y="533704"/>
                    <a:pt x="4530898" y="538967"/>
                    <a:pt x="4527017" y="542847"/>
                  </a:cubicBezTo>
                  <a:cubicBezTo>
                    <a:pt x="4523137" y="546728"/>
                    <a:pt x="4517874" y="548908"/>
                    <a:pt x="4512387" y="548908"/>
                  </a:cubicBezTo>
                  <a:lnTo>
                    <a:pt x="20691" y="548908"/>
                  </a:lnTo>
                  <a:cubicBezTo>
                    <a:pt x="15204" y="548908"/>
                    <a:pt x="9941" y="546728"/>
                    <a:pt x="6060" y="542847"/>
                  </a:cubicBezTo>
                  <a:cubicBezTo>
                    <a:pt x="2180" y="538967"/>
                    <a:pt x="0" y="533704"/>
                    <a:pt x="0" y="528216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3078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38235" y="3296864"/>
            <a:ext cx="5766281" cy="6600939"/>
            <a:chOff x="0" y="0"/>
            <a:chExt cx="1495972" cy="20168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5972" cy="2016836"/>
            </a:xfrm>
            <a:custGeom>
              <a:avLst/>
              <a:gdLst/>
              <a:ahLst/>
              <a:cxnLst/>
              <a:rect l="l" t="t" r="r" b="b"/>
              <a:pathLst>
                <a:path w="1495972" h="2016836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1954137"/>
                  </a:lnTo>
                  <a:cubicBezTo>
                    <a:pt x="1495972" y="1988765"/>
                    <a:pt x="1467901" y="2016836"/>
                    <a:pt x="1433273" y="2016836"/>
                  </a:cubicBezTo>
                  <a:lnTo>
                    <a:pt x="62698" y="2016836"/>
                  </a:lnTo>
                  <a:cubicBezTo>
                    <a:pt x="28071" y="2016836"/>
                    <a:pt x="0" y="1988765"/>
                    <a:pt x="0" y="1954137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95972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08754" y="3170406"/>
            <a:ext cx="11441012" cy="6718562"/>
            <a:chOff x="0" y="-38100"/>
            <a:chExt cx="3013271" cy="2024209"/>
          </a:xfrm>
        </p:grpSpPr>
        <p:sp>
          <p:nvSpPr>
            <p:cNvPr id="10" name="Freeform 10"/>
            <p:cNvSpPr/>
            <p:nvPr/>
          </p:nvSpPr>
          <p:spPr>
            <a:xfrm>
              <a:off x="45439" y="0"/>
              <a:ext cx="2967832" cy="1986109"/>
            </a:xfrm>
            <a:custGeom>
              <a:avLst/>
              <a:gdLst/>
              <a:ahLst/>
              <a:cxnLst/>
              <a:rect l="l" t="t" r="r" b="b"/>
              <a:pathLst>
                <a:path w="3013271" h="1986109">
                  <a:moveTo>
                    <a:pt x="31127" y="0"/>
                  </a:moveTo>
                  <a:lnTo>
                    <a:pt x="2982143" y="0"/>
                  </a:lnTo>
                  <a:cubicBezTo>
                    <a:pt x="2990399" y="0"/>
                    <a:pt x="2998316" y="3279"/>
                    <a:pt x="3004154" y="9117"/>
                  </a:cubicBezTo>
                  <a:cubicBezTo>
                    <a:pt x="3009991" y="14954"/>
                    <a:pt x="3013271" y="22872"/>
                    <a:pt x="3013271" y="31127"/>
                  </a:cubicBezTo>
                  <a:lnTo>
                    <a:pt x="3013271" y="1954982"/>
                  </a:lnTo>
                  <a:cubicBezTo>
                    <a:pt x="3013271" y="1963238"/>
                    <a:pt x="3009991" y="1971155"/>
                    <a:pt x="3004154" y="1976993"/>
                  </a:cubicBezTo>
                  <a:cubicBezTo>
                    <a:pt x="2998316" y="1982830"/>
                    <a:pt x="2990399" y="1986109"/>
                    <a:pt x="2982143" y="1986109"/>
                  </a:cubicBezTo>
                  <a:lnTo>
                    <a:pt x="31127" y="1986109"/>
                  </a:lnTo>
                  <a:cubicBezTo>
                    <a:pt x="22872" y="1986109"/>
                    <a:pt x="14954" y="1982830"/>
                    <a:pt x="9117" y="1976993"/>
                  </a:cubicBezTo>
                  <a:cubicBezTo>
                    <a:pt x="3279" y="1971155"/>
                    <a:pt x="0" y="1963238"/>
                    <a:pt x="0" y="1954982"/>
                  </a:cubicBezTo>
                  <a:lnTo>
                    <a:pt x="0" y="31127"/>
                  </a:lnTo>
                  <a:cubicBezTo>
                    <a:pt x="0" y="22872"/>
                    <a:pt x="3279" y="14954"/>
                    <a:pt x="9117" y="9117"/>
                  </a:cubicBezTo>
                  <a:cubicBezTo>
                    <a:pt x="14954" y="3279"/>
                    <a:pt x="22872" y="0"/>
                    <a:pt x="31127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13271" cy="20242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773117" y="2138670"/>
            <a:ext cx="4975733" cy="7737566"/>
          </a:xfrm>
          <a:custGeom>
            <a:avLst/>
            <a:gdLst/>
            <a:ahLst/>
            <a:cxnLst/>
            <a:rect l="l" t="t" r="r" b="b"/>
            <a:pathLst>
              <a:path w="5514883" h="8600207">
                <a:moveTo>
                  <a:pt x="0" y="0"/>
                </a:moveTo>
                <a:lnTo>
                  <a:pt x="5514883" y="0"/>
                </a:lnTo>
                <a:lnTo>
                  <a:pt x="5514883" y="8600208"/>
                </a:lnTo>
                <a:lnTo>
                  <a:pt x="0" y="86002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62025" y="1635700"/>
            <a:ext cx="16297275" cy="98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56"/>
              </a:lnSpc>
              <a:spcBef>
                <a:spcPct val="0"/>
              </a:spcBef>
            </a:pPr>
            <a:r>
              <a:rPr lang="en-US" sz="8400" b="1" spc="-33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 und weiterdenken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5750" y="342045"/>
            <a:ext cx="189414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3690" y="6136640"/>
            <a:ext cx="4689107" cy="351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3080"/>
              </a:lnSpc>
              <a:buFont typeface="Arial"/>
              <a:buChar char="•"/>
            </a:pPr>
            <a:r>
              <a:rPr lang="en-US" sz="2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April – Juli:</a:t>
            </a:r>
            <a:r>
              <a:rPr lang="en-US" sz="28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Inspirationen aus unterschiedlichen Initiativen </a:t>
            </a:r>
          </a:p>
          <a:p>
            <a:pPr algn="l">
              <a:lnSpc>
                <a:spcPts val="3080"/>
              </a:lnSpc>
            </a:pPr>
            <a:endParaRPr lang="en-US" sz="2800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4521" lvl="1" indent="-302261" algn="l">
              <a:lnSpc>
                <a:spcPts val="3080"/>
              </a:lnSpc>
              <a:buFont typeface="Arial"/>
              <a:buChar char="•"/>
            </a:pPr>
            <a:r>
              <a:rPr lang="en-US" sz="2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Oktober – Februar:</a:t>
            </a:r>
            <a:r>
              <a:rPr lang="en-US" sz="280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Reflexionen aus unterschiedlichen Wissenschaften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33690" y="3886686"/>
            <a:ext cx="4689107" cy="147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9"/>
              </a:lnSpc>
            </a:pPr>
            <a:r>
              <a:rPr lang="en-US" sz="3499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Eine Ringvorlesung begleitet den Wett-bewerb: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61385" y="9074666"/>
            <a:ext cx="7708024" cy="36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3"/>
              </a:lnSpc>
            </a:pPr>
            <a:r>
              <a:rPr lang="en-US" sz="2594" b="1" u="sng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4" tooltip="https://www.hfgg.de/abpflastern"/>
              </a:rPr>
              <a:t>https://www.hfgg.de/abpflastern </a:t>
            </a:r>
          </a:p>
        </p:txBody>
      </p:sp>
      <p:sp>
        <p:nvSpPr>
          <p:cNvPr id="18" name="Freeform 18"/>
          <p:cNvSpPr/>
          <p:nvPr/>
        </p:nvSpPr>
        <p:spPr>
          <a:xfrm>
            <a:off x="7055479" y="4608998"/>
            <a:ext cx="4110368" cy="4110368"/>
          </a:xfrm>
          <a:custGeom>
            <a:avLst/>
            <a:gdLst/>
            <a:ahLst/>
            <a:cxnLst/>
            <a:rect l="l" t="t" r="r" b="b"/>
            <a:pathLst>
              <a:path w="4110368" h="4110368">
                <a:moveTo>
                  <a:pt x="0" y="0"/>
                </a:moveTo>
                <a:lnTo>
                  <a:pt x="4110367" y="0"/>
                </a:lnTo>
                <a:lnTo>
                  <a:pt x="4110367" y="4110368"/>
                </a:lnTo>
                <a:lnTo>
                  <a:pt x="0" y="4110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38235" y="1028700"/>
            <a:ext cx="17240223" cy="2084134"/>
            <a:chOff x="0" y="0"/>
            <a:chExt cx="4540635" cy="5489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40635" cy="548908"/>
            </a:xfrm>
            <a:custGeom>
              <a:avLst/>
              <a:gdLst/>
              <a:ahLst/>
              <a:cxnLst/>
              <a:rect l="l" t="t" r="r" b="b"/>
              <a:pathLst>
                <a:path w="4540635" h="548908">
                  <a:moveTo>
                    <a:pt x="20657" y="0"/>
                  </a:moveTo>
                  <a:lnTo>
                    <a:pt x="4519978" y="0"/>
                  </a:lnTo>
                  <a:cubicBezTo>
                    <a:pt x="4525457" y="0"/>
                    <a:pt x="4530711" y="2176"/>
                    <a:pt x="4534584" y="6050"/>
                  </a:cubicBezTo>
                  <a:cubicBezTo>
                    <a:pt x="4538459" y="9924"/>
                    <a:pt x="4540635" y="15178"/>
                    <a:pt x="4540635" y="20657"/>
                  </a:cubicBezTo>
                  <a:lnTo>
                    <a:pt x="4540635" y="528251"/>
                  </a:lnTo>
                  <a:cubicBezTo>
                    <a:pt x="4540635" y="533729"/>
                    <a:pt x="4538459" y="538984"/>
                    <a:pt x="4534584" y="542858"/>
                  </a:cubicBezTo>
                  <a:cubicBezTo>
                    <a:pt x="4530711" y="546731"/>
                    <a:pt x="4525457" y="548908"/>
                    <a:pt x="4519978" y="548908"/>
                  </a:cubicBezTo>
                  <a:lnTo>
                    <a:pt x="20657" y="548908"/>
                  </a:lnTo>
                  <a:cubicBezTo>
                    <a:pt x="15178" y="548908"/>
                    <a:pt x="9924" y="546731"/>
                    <a:pt x="6050" y="542858"/>
                  </a:cubicBezTo>
                  <a:cubicBezTo>
                    <a:pt x="2176" y="538984"/>
                    <a:pt x="0" y="533729"/>
                    <a:pt x="0" y="528251"/>
                  </a:cubicBezTo>
                  <a:lnTo>
                    <a:pt x="0" y="20657"/>
                  </a:lnTo>
                  <a:cubicBezTo>
                    <a:pt x="0" y="15178"/>
                    <a:pt x="2176" y="9924"/>
                    <a:pt x="6050" y="6050"/>
                  </a:cubicBezTo>
                  <a:cubicBezTo>
                    <a:pt x="9924" y="2176"/>
                    <a:pt x="15178" y="0"/>
                    <a:pt x="20657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40635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8235" y="3189034"/>
            <a:ext cx="5766281" cy="6751901"/>
            <a:chOff x="0" y="0"/>
            <a:chExt cx="1495972" cy="20168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95972" cy="2016836"/>
            </a:xfrm>
            <a:custGeom>
              <a:avLst/>
              <a:gdLst/>
              <a:ahLst/>
              <a:cxnLst/>
              <a:rect l="l" t="t" r="r" b="b"/>
              <a:pathLst>
                <a:path w="1495972" h="2016836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1954137"/>
                  </a:lnTo>
                  <a:cubicBezTo>
                    <a:pt x="1495972" y="1988765"/>
                    <a:pt x="1467901" y="2016836"/>
                    <a:pt x="1433273" y="2016836"/>
                  </a:cubicBezTo>
                  <a:lnTo>
                    <a:pt x="62698" y="2016836"/>
                  </a:lnTo>
                  <a:cubicBezTo>
                    <a:pt x="28071" y="2016836"/>
                    <a:pt x="0" y="1988765"/>
                    <a:pt x="0" y="1954137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95972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29091" y="3481841"/>
            <a:ext cx="2539598" cy="534402"/>
            <a:chOff x="0" y="0"/>
            <a:chExt cx="193130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31305" cy="406400"/>
            </a:xfrm>
            <a:custGeom>
              <a:avLst/>
              <a:gdLst/>
              <a:ahLst/>
              <a:cxnLst/>
              <a:rect l="l" t="t" r="r" b="b"/>
              <a:pathLst>
                <a:path w="1931305" h="406400">
                  <a:moveTo>
                    <a:pt x="1728105" y="0"/>
                  </a:moveTo>
                  <a:cubicBezTo>
                    <a:pt x="1840329" y="0"/>
                    <a:pt x="1931305" y="90976"/>
                    <a:pt x="1931305" y="203200"/>
                  </a:cubicBezTo>
                  <a:cubicBezTo>
                    <a:pt x="1931305" y="315424"/>
                    <a:pt x="1840329" y="406400"/>
                    <a:pt x="17281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3130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29091" y="5940533"/>
            <a:ext cx="3158841" cy="534402"/>
            <a:chOff x="0" y="0"/>
            <a:chExt cx="2402225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402224" cy="406400"/>
            </a:xfrm>
            <a:custGeom>
              <a:avLst/>
              <a:gdLst/>
              <a:ahLst/>
              <a:cxnLst/>
              <a:rect l="l" t="t" r="r" b="b"/>
              <a:pathLst>
                <a:path w="2402224" h="406400">
                  <a:moveTo>
                    <a:pt x="2199024" y="0"/>
                  </a:moveTo>
                  <a:cubicBezTo>
                    <a:pt x="2311249" y="0"/>
                    <a:pt x="2402224" y="90976"/>
                    <a:pt x="2402224" y="203200"/>
                  </a:cubicBezTo>
                  <a:cubicBezTo>
                    <a:pt x="2402224" y="315424"/>
                    <a:pt x="2311249" y="406400"/>
                    <a:pt x="219902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40222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9091" y="7686968"/>
            <a:ext cx="1695684" cy="534402"/>
            <a:chOff x="0" y="0"/>
            <a:chExt cx="1289528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89528" cy="406400"/>
            </a:xfrm>
            <a:custGeom>
              <a:avLst/>
              <a:gdLst/>
              <a:ahLst/>
              <a:cxnLst/>
              <a:rect l="l" t="t" r="r" b="b"/>
              <a:pathLst>
                <a:path w="1289528" h="406400">
                  <a:moveTo>
                    <a:pt x="1086328" y="0"/>
                  </a:moveTo>
                  <a:cubicBezTo>
                    <a:pt x="1198552" y="0"/>
                    <a:pt x="1289528" y="90976"/>
                    <a:pt x="1289528" y="203200"/>
                  </a:cubicBezTo>
                  <a:cubicBezTo>
                    <a:pt x="1289528" y="315424"/>
                    <a:pt x="1198552" y="406400"/>
                    <a:pt x="10863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895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64940" y="3191460"/>
            <a:ext cx="5425512" cy="6749843"/>
            <a:chOff x="0" y="0"/>
            <a:chExt cx="1495972" cy="204095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95972" cy="2040954"/>
            </a:xfrm>
            <a:custGeom>
              <a:avLst/>
              <a:gdLst/>
              <a:ahLst/>
              <a:cxnLst/>
              <a:rect l="l" t="t" r="r" b="b"/>
              <a:pathLst>
                <a:path w="1495972" h="2040954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1978256"/>
                  </a:lnTo>
                  <a:cubicBezTo>
                    <a:pt x="1495972" y="2012883"/>
                    <a:pt x="1467901" y="2040954"/>
                    <a:pt x="1433273" y="2040954"/>
                  </a:cubicBezTo>
                  <a:lnTo>
                    <a:pt x="62698" y="2040954"/>
                  </a:lnTo>
                  <a:cubicBezTo>
                    <a:pt x="28071" y="2040954"/>
                    <a:pt x="0" y="2012883"/>
                    <a:pt x="0" y="1978256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495972" cy="2079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62455" y="3198559"/>
            <a:ext cx="5701583" cy="6670947"/>
            <a:chOff x="0" y="0"/>
            <a:chExt cx="1495972" cy="204095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95972" cy="2040954"/>
            </a:xfrm>
            <a:custGeom>
              <a:avLst/>
              <a:gdLst/>
              <a:ahLst/>
              <a:cxnLst/>
              <a:rect l="l" t="t" r="r" b="b"/>
              <a:pathLst>
                <a:path w="1495972" h="2040954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1978256"/>
                  </a:lnTo>
                  <a:cubicBezTo>
                    <a:pt x="1495972" y="2012883"/>
                    <a:pt x="1467901" y="2040954"/>
                    <a:pt x="1433273" y="2040954"/>
                  </a:cubicBezTo>
                  <a:lnTo>
                    <a:pt x="62698" y="2040954"/>
                  </a:lnTo>
                  <a:cubicBezTo>
                    <a:pt x="28071" y="2040954"/>
                    <a:pt x="0" y="2012883"/>
                    <a:pt x="0" y="1978256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95972" cy="2079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029364" y="5153732"/>
            <a:ext cx="4204887" cy="4204887"/>
          </a:xfrm>
          <a:custGeom>
            <a:avLst/>
            <a:gdLst/>
            <a:ahLst/>
            <a:cxnLst/>
            <a:rect l="l" t="t" r="r" b="b"/>
            <a:pathLst>
              <a:path w="4204887" h="4204887">
                <a:moveTo>
                  <a:pt x="0" y="0"/>
                </a:moveTo>
                <a:lnTo>
                  <a:pt x="4204887" y="0"/>
                </a:lnTo>
                <a:lnTo>
                  <a:pt x="4204887" y="4204887"/>
                </a:lnTo>
                <a:lnTo>
                  <a:pt x="0" y="420488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2429077" y="3435785"/>
            <a:ext cx="4989904" cy="6067098"/>
          </a:xfrm>
          <a:custGeom>
            <a:avLst/>
            <a:gdLst/>
            <a:ahLst/>
            <a:cxnLst/>
            <a:rect l="l" t="t" r="r" b="b"/>
            <a:pathLst>
              <a:path w="5680017" h="7749248">
                <a:moveTo>
                  <a:pt x="0" y="0"/>
                </a:moveTo>
                <a:lnTo>
                  <a:pt x="5680017" y="0"/>
                </a:lnTo>
                <a:lnTo>
                  <a:pt x="5680017" y="7749248"/>
                </a:lnTo>
                <a:lnTo>
                  <a:pt x="0" y="7749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499" t="-9441" r="-9266" b="-2967"/>
            </a:stretch>
          </a:blipFill>
          <a:ln w="38100" cap="rnd">
            <a:solidFill>
              <a:srgbClr val="BCACF6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6604402" y="3481841"/>
            <a:ext cx="2539598" cy="534402"/>
            <a:chOff x="0" y="0"/>
            <a:chExt cx="1931305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31305" cy="406400"/>
            </a:xfrm>
            <a:custGeom>
              <a:avLst/>
              <a:gdLst/>
              <a:ahLst/>
              <a:cxnLst/>
              <a:rect l="l" t="t" r="r" b="b"/>
              <a:pathLst>
                <a:path w="1931305" h="406400">
                  <a:moveTo>
                    <a:pt x="1728105" y="0"/>
                  </a:moveTo>
                  <a:cubicBezTo>
                    <a:pt x="1840329" y="0"/>
                    <a:pt x="1931305" y="90976"/>
                    <a:pt x="1931305" y="203200"/>
                  </a:cubicBezTo>
                  <a:cubicBezTo>
                    <a:pt x="1931305" y="315424"/>
                    <a:pt x="1840329" y="406400"/>
                    <a:pt x="17281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93130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283491" y="7686968"/>
            <a:ext cx="534402" cy="534402"/>
            <a:chOff x="0" y="0"/>
            <a:chExt cx="406400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302848" y="7706325"/>
            <a:ext cx="495687" cy="495687"/>
            <a:chOff x="0" y="0"/>
            <a:chExt cx="13716000" cy="13716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5"/>
              <a:stretch>
                <a:fillRect l="-38460" t="-8810" r="-39473" b="-711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103128" y="7686968"/>
            <a:ext cx="534402" cy="534402"/>
            <a:chOff x="0" y="0"/>
            <a:chExt cx="712536" cy="712536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712536" cy="712536"/>
              <a:chOff x="0" y="0"/>
              <a:chExt cx="406400" cy="4064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203200" y="0"/>
                    </a:moveTo>
                    <a:cubicBezTo>
                      <a:pt x="315424" y="0"/>
                      <a:pt x="406400" y="90976"/>
                      <a:pt x="406400" y="203200"/>
                    </a:cubicBezTo>
                    <a:cubicBezTo>
                      <a:pt x="406400" y="315424"/>
                      <a:pt x="315424" y="406400"/>
                      <a:pt x="2032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w="19050" cap="sq">
                <a:solidFill>
                  <a:srgbClr val="30303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4064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5810" y="25810"/>
              <a:ext cx="660916" cy="660916"/>
              <a:chOff x="0" y="0"/>
              <a:chExt cx="13716000" cy="13716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3716000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3716000">
                    <a:moveTo>
                      <a:pt x="6858000" y="0"/>
                    </a:moveTo>
                    <a:cubicBezTo>
                      <a:pt x="3070431" y="0"/>
                      <a:pt x="0" y="3070431"/>
                      <a:pt x="0" y="6858000"/>
                    </a:cubicBezTo>
                    <a:cubicBezTo>
                      <a:pt x="0" y="10645569"/>
                      <a:pt x="3070431" y="13716000"/>
                      <a:pt x="6858000" y="13716000"/>
                    </a:cubicBezTo>
                    <a:cubicBezTo>
                      <a:pt x="10645569" y="13716000"/>
                      <a:pt x="13716000" y="10645569"/>
                      <a:pt x="13716000" y="6858000"/>
                    </a:cubicBezTo>
                    <a:cubicBezTo>
                      <a:pt x="13716000" y="3070431"/>
                      <a:pt x="10645569" y="0"/>
                      <a:pt x="68580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0" name="TextBox 40"/>
          <p:cNvSpPr txBox="1"/>
          <p:nvPr/>
        </p:nvSpPr>
        <p:spPr>
          <a:xfrm>
            <a:off x="962025" y="1664275"/>
            <a:ext cx="14780942" cy="108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80"/>
              </a:lnSpc>
              <a:spcBef>
                <a:spcPct val="0"/>
              </a:spcBef>
            </a:pPr>
            <a:r>
              <a:rPr lang="en-US" sz="9262" b="1" spc="-37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 </a:t>
            </a:r>
            <a:r>
              <a:rPr lang="en-US" sz="9262" spc="-37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– Stiftung</a:t>
            </a:r>
            <a:r>
              <a:rPr lang="en-US" sz="9262" b="1" spc="-37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55750" y="342045"/>
            <a:ext cx="19324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3556491"/>
            <a:ext cx="2254791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ZWECK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812382" y="3546966"/>
            <a:ext cx="2254791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ZUR STIFTUNG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8700" y="6015182"/>
            <a:ext cx="2787662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WERTSCHÄTZUNG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28700" y="7761618"/>
            <a:ext cx="1407066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LEITUNG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09650" y="4130783"/>
            <a:ext cx="4718079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600" spc="-26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Die Stiftung dient der Ausrichtung und der Weiterentwicklung des Wettbewerbs.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09650" y="6589235"/>
            <a:ext cx="4718079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600" spc="-26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Viele kleine Beträge machen einen großen Unterschied.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09650" y="8335670"/>
            <a:ext cx="4718079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spc="-26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Gegründet 2025 von </a:t>
            </a:r>
          </a:p>
          <a:p>
            <a:pPr algn="l">
              <a:lnSpc>
                <a:spcPts val="3120"/>
              </a:lnSpc>
            </a:pPr>
            <a:r>
              <a:rPr lang="en-US" sz="2600" spc="-26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Prof. Dr. Daniela Gottschlich </a:t>
            </a:r>
          </a:p>
          <a:p>
            <a:pPr algn="l">
              <a:lnSpc>
                <a:spcPts val="3120"/>
              </a:lnSpc>
            </a:pPr>
            <a:r>
              <a:rPr lang="en-US" sz="2600" spc="-26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&amp; Prof. Dr. Lars Hochmann</a:t>
            </a:r>
          </a:p>
          <a:p>
            <a:pPr marL="0" lvl="0" indent="0" algn="l">
              <a:lnSpc>
                <a:spcPts val="3120"/>
              </a:lnSpc>
            </a:pPr>
            <a:endParaRPr lang="en-US" sz="2600" spc="-26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6812382" y="4406768"/>
            <a:ext cx="4638850" cy="36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4"/>
              </a:lnSpc>
            </a:pPr>
            <a:r>
              <a:rPr lang="en-US" sz="2558" b="1" u="sng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7" tooltip="https://bcause.com/@abpflastern"/>
              </a:rPr>
              <a:t>bcause.com/@abpflastern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6065" y="1007134"/>
            <a:ext cx="17211531" cy="2084134"/>
            <a:chOff x="0" y="0"/>
            <a:chExt cx="4533078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078" cy="548908"/>
            </a:xfrm>
            <a:custGeom>
              <a:avLst/>
              <a:gdLst/>
              <a:ahLst/>
              <a:cxnLst/>
              <a:rect l="l" t="t" r="r" b="b"/>
              <a:pathLst>
                <a:path w="4533078" h="548908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528216"/>
                  </a:lnTo>
                  <a:cubicBezTo>
                    <a:pt x="4533078" y="533704"/>
                    <a:pt x="4530898" y="538967"/>
                    <a:pt x="4527017" y="542847"/>
                  </a:cubicBezTo>
                  <a:cubicBezTo>
                    <a:pt x="4523137" y="546728"/>
                    <a:pt x="4517874" y="548908"/>
                    <a:pt x="4512387" y="548908"/>
                  </a:cubicBezTo>
                  <a:lnTo>
                    <a:pt x="20691" y="548908"/>
                  </a:lnTo>
                  <a:cubicBezTo>
                    <a:pt x="15204" y="548908"/>
                    <a:pt x="9941" y="546728"/>
                    <a:pt x="6060" y="542847"/>
                  </a:cubicBezTo>
                  <a:cubicBezTo>
                    <a:pt x="2180" y="538967"/>
                    <a:pt x="0" y="533704"/>
                    <a:pt x="0" y="528216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3078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6065" y="3275298"/>
            <a:ext cx="17211531" cy="6169618"/>
            <a:chOff x="0" y="0"/>
            <a:chExt cx="4533078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3078" cy="2016836"/>
            </a:xfrm>
            <a:custGeom>
              <a:avLst/>
              <a:gdLst/>
              <a:ahLst/>
              <a:cxnLst/>
              <a:rect l="l" t="t" r="r" b="b"/>
              <a:pathLst>
                <a:path w="4533078" h="2016836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1996145"/>
                  </a:lnTo>
                  <a:cubicBezTo>
                    <a:pt x="4533078" y="2001632"/>
                    <a:pt x="4530898" y="2006895"/>
                    <a:pt x="4527017" y="2010776"/>
                  </a:cubicBezTo>
                  <a:cubicBezTo>
                    <a:pt x="4523137" y="2014656"/>
                    <a:pt x="4517874" y="2016836"/>
                    <a:pt x="4512387" y="2016836"/>
                  </a:cubicBezTo>
                  <a:lnTo>
                    <a:pt x="20691" y="2016836"/>
                  </a:lnTo>
                  <a:cubicBezTo>
                    <a:pt x="15204" y="2016836"/>
                    <a:pt x="9941" y="2014656"/>
                    <a:pt x="6060" y="2010776"/>
                  </a:cubicBezTo>
                  <a:cubicBezTo>
                    <a:pt x="2180" y="2006895"/>
                    <a:pt x="0" y="2001632"/>
                    <a:pt x="0" y="1996145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3078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483628" y="4143746"/>
            <a:ext cx="2720988" cy="2568025"/>
          </a:xfrm>
          <a:custGeom>
            <a:avLst/>
            <a:gdLst/>
            <a:ahLst/>
            <a:cxnLst/>
            <a:rect l="l" t="t" r="r" b="b"/>
            <a:pathLst>
              <a:path w="2720988" h="2568025">
                <a:moveTo>
                  <a:pt x="0" y="0"/>
                </a:moveTo>
                <a:lnTo>
                  <a:pt x="2720988" y="0"/>
                </a:lnTo>
                <a:lnTo>
                  <a:pt x="2720988" y="2568025"/>
                </a:lnTo>
                <a:lnTo>
                  <a:pt x="0" y="2568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907" t="-24607" r="-136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39626" y="4096289"/>
            <a:ext cx="2701127" cy="2806360"/>
          </a:xfrm>
          <a:custGeom>
            <a:avLst/>
            <a:gdLst/>
            <a:ahLst/>
            <a:cxnLst/>
            <a:rect l="l" t="t" r="r" b="b"/>
            <a:pathLst>
              <a:path w="2701127" h="2806360">
                <a:moveTo>
                  <a:pt x="0" y="0"/>
                </a:moveTo>
                <a:lnTo>
                  <a:pt x="2701127" y="0"/>
                </a:lnTo>
                <a:lnTo>
                  <a:pt x="2701127" y="2806360"/>
                </a:lnTo>
                <a:lnTo>
                  <a:pt x="0" y="280636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778" t="-12609" r="-8689" b="-14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054793" y="3604511"/>
            <a:ext cx="2740849" cy="3104278"/>
          </a:xfrm>
          <a:custGeom>
            <a:avLst/>
            <a:gdLst/>
            <a:ahLst/>
            <a:cxnLst/>
            <a:rect l="l" t="t" r="r" b="b"/>
            <a:pathLst>
              <a:path w="2740849" h="3104278">
                <a:moveTo>
                  <a:pt x="0" y="0"/>
                </a:moveTo>
                <a:lnTo>
                  <a:pt x="2740849" y="0"/>
                </a:lnTo>
                <a:lnTo>
                  <a:pt x="2740849" y="3104279"/>
                </a:lnTo>
                <a:lnTo>
                  <a:pt x="0" y="31042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406" t="-3082" r="-103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188973" y="4185259"/>
            <a:ext cx="2820294" cy="2647470"/>
          </a:xfrm>
          <a:custGeom>
            <a:avLst/>
            <a:gdLst/>
            <a:ahLst/>
            <a:cxnLst/>
            <a:rect l="l" t="t" r="r" b="b"/>
            <a:pathLst>
              <a:path w="2820294" h="2647470">
                <a:moveTo>
                  <a:pt x="0" y="0"/>
                </a:moveTo>
                <a:lnTo>
                  <a:pt x="2820294" y="0"/>
                </a:lnTo>
                <a:lnTo>
                  <a:pt x="2820294" y="2647470"/>
                </a:lnTo>
                <a:lnTo>
                  <a:pt x="0" y="26474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636" t="-20868" r="-78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05691" y="3464563"/>
            <a:ext cx="3199961" cy="3199961"/>
          </a:xfrm>
          <a:custGeom>
            <a:avLst/>
            <a:gdLst/>
            <a:ahLst/>
            <a:cxnLst/>
            <a:rect l="l" t="t" r="r" b="b"/>
            <a:pathLst>
              <a:path w="3199961" h="3199961">
                <a:moveTo>
                  <a:pt x="0" y="0"/>
                </a:moveTo>
                <a:lnTo>
                  <a:pt x="3199961" y="0"/>
                </a:lnTo>
                <a:lnTo>
                  <a:pt x="3199961" y="3199961"/>
                </a:lnTo>
                <a:lnTo>
                  <a:pt x="0" y="319996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179485" y="380145"/>
            <a:ext cx="3016746" cy="2704165"/>
          </a:xfrm>
          <a:custGeom>
            <a:avLst/>
            <a:gdLst/>
            <a:ahLst/>
            <a:cxnLst/>
            <a:rect l="l" t="t" r="r" b="b"/>
            <a:pathLst>
              <a:path w="3016746" h="2704165">
                <a:moveTo>
                  <a:pt x="0" y="0"/>
                </a:moveTo>
                <a:lnTo>
                  <a:pt x="3016746" y="0"/>
                </a:lnTo>
                <a:lnTo>
                  <a:pt x="3016746" y="2704165"/>
                </a:lnTo>
                <a:lnTo>
                  <a:pt x="0" y="27041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6319" b="-186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588580" y="4193115"/>
            <a:ext cx="3241733" cy="3241733"/>
          </a:xfrm>
          <a:custGeom>
            <a:avLst/>
            <a:gdLst/>
            <a:ahLst/>
            <a:cxnLst/>
            <a:rect l="l" t="t" r="r" b="b"/>
            <a:pathLst>
              <a:path w="3241733" h="3241733">
                <a:moveTo>
                  <a:pt x="0" y="0"/>
                </a:moveTo>
                <a:lnTo>
                  <a:pt x="3241733" y="0"/>
                </a:lnTo>
                <a:lnTo>
                  <a:pt x="3241733" y="3241732"/>
                </a:lnTo>
                <a:lnTo>
                  <a:pt x="0" y="324173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962025" y="1664275"/>
            <a:ext cx="14780942" cy="1080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80"/>
              </a:lnSpc>
              <a:spcBef>
                <a:spcPct val="0"/>
              </a:spcBef>
            </a:pPr>
            <a:r>
              <a:rPr lang="en-US" sz="9262" b="1" spc="-370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 kannst du helfen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7680900"/>
            <a:ext cx="1917886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erzählen ihrem Umfeld von abpflastern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26732" y="7680900"/>
            <a:ext cx="2634779" cy="1409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999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teilen</a:t>
            </a:r>
            <a:r>
              <a:rPr lang="en-US" sz="1999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999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Erfahrungen</a:t>
            </a:r>
            <a:r>
              <a:rPr lang="en-US" sz="1999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aus</a:t>
            </a:r>
            <a:r>
              <a:rPr lang="en-US" sz="1999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999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lokalen</a:t>
            </a:r>
            <a:r>
              <a:rPr lang="en-US" sz="1999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999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abpflastern-Initiativen</a:t>
            </a:r>
            <a:endParaRPr lang="en-US" sz="1999" b="1" dirty="0">
              <a:solidFill>
                <a:srgbClr val="30303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548413" y="7680900"/>
            <a:ext cx="2309424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halten Vorträge über den Wettbewerb abpflastern.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42536" y="7680900"/>
            <a:ext cx="2280028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gewinnen ihre Organisationen zur Teilnahme am Wettbewerb.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35750" y="7680900"/>
            <a:ext cx="2378728" cy="1408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sammeln</a:t>
            </a:r>
            <a:r>
              <a:rPr lang="en-US" sz="1950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950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Fördergelder</a:t>
            </a:r>
            <a:r>
              <a:rPr lang="en-US" sz="1950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für die Stiftung </a:t>
            </a:r>
            <a:r>
              <a:rPr lang="en-US" sz="1950" b="1" dirty="0" err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</a:t>
            </a:r>
            <a:r>
              <a:rPr lang="en-US" sz="1950" b="1" dirty="0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593646" y="7680900"/>
            <a:ext cx="1516333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... und natürlich: selbst abpflastern.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10593" y="6866286"/>
            <a:ext cx="1962671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Fans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563233" y="6864549"/>
            <a:ext cx="256177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</a:t>
            </a:r>
            <a:r>
              <a:rPr lang="en-US" sz="23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Coaches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179148" y="6864549"/>
            <a:ext cx="2617217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Captains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79485" y="6864549"/>
            <a:ext cx="228778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Scouts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520003" y="6864549"/>
            <a:ext cx="216745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Unsere Ultras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899304"/>
            <a:ext cx="17211531" cy="8790858"/>
            <a:chOff x="0" y="0"/>
            <a:chExt cx="4533078" cy="2593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3078" cy="2593605"/>
            </a:xfrm>
            <a:custGeom>
              <a:avLst/>
              <a:gdLst/>
              <a:ahLst/>
              <a:cxnLst/>
              <a:rect l="l" t="t" r="r" b="b"/>
              <a:pathLst>
                <a:path w="4533078" h="2593605">
                  <a:moveTo>
                    <a:pt x="20691" y="0"/>
                  </a:moveTo>
                  <a:lnTo>
                    <a:pt x="4512387" y="0"/>
                  </a:lnTo>
                  <a:cubicBezTo>
                    <a:pt x="4517874" y="0"/>
                    <a:pt x="4523137" y="2180"/>
                    <a:pt x="4527017" y="6060"/>
                  </a:cubicBezTo>
                  <a:cubicBezTo>
                    <a:pt x="4530898" y="9941"/>
                    <a:pt x="4533078" y="15204"/>
                    <a:pt x="4533078" y="20691"/>
                  </a:cubicBezTo>
                  <a:lnTo>
                    <a:pt x="4533078" y="2572914"/>
                  </a:lnTo>
                  <a:cubicBezTo>
                    <a:pt x="4533078" y="2578401"/>
                    <a:pt x="4530898" y="2583664"/>
                    <a:pt x="4527017" y="2587545"/>
                  </a:cubicBezTo>
                  <a:cubicBezTo>
                    <a:pt x="4523137" y="2591425"/>
                    <a:pt x="4517874" y="2593605"/>
                    <a:pt x="4512387" y="2593605"/>
                  </a:cubicBezTo>
                  <a:lnTo>
                    <a:pt x="20691" y="2593605"/>
                  </a:lnTo>
                  <a:cubicBezTo>
                    <a:pt x="15204" y="2593605"/>
                    <a:pt x="9941" y="2591425"/>
                    <a:pt x="6060" y="2587545"/>
                  </a:cubicBezTo>
                  <a:cubicBezTo>
                    <a:pt x="2180" y="2583664"/>
                    <a:pt x="0" y="2578401"/>
                    <a:pt x="0" y="2572914"/>
                  </a:cubicBezTo>
                  <a:lnTo>
                    <a:pt x="0" y="20691"/>
                  </a:lnTo>
                  <a:cubicBezTo>
                    <a:pt x="0" y="15204"/>
                    <a:pt x="2180" y="9941"/>
                    <a:pt x="6060" y="6060"/>
                  </a:cubicBezTo>
                  <a:cubicBezTo>
                    <a:pt x="9941" y="2180"/>
                    <a:pt x="15204" y="0"/>
                    <a:pt x="2069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3078" cy="263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6601" y="2237704"/>
            <a:ext cx="914663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8800" b="1" spc="-960" dirty="0" err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Lasst</a:t>
            </a:r>
            <a:r>
              <a:rPr lang="en-US" sz="8800" b="1" spc="-960" dirty="0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8800" b="1" spc="-960" dirty="0" err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euch</a:t>
            </a:r>
            <a:r>
              <a:rPr lang="en-US" sz="8800" b="1" spc="-960" dirty="0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8800" b="1" spc="-960" dirty="0" err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keine</a:t>
            </a:r>
            <a:r>
              <a:rPr lang="en-US" sz="8800" b="1" spc="-960" dirty="0">
                <a:solidFill>
                  <a:srgbClr val="5F0F9B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Steine in den Weg </a:t>
            </a:r>
            <a:endParaRPr lang="en-US" sz="8800" b="1" spc="-960" dirty="0">
              <a:solidFill>
                <a:srgbClr val="5F0F9B"/>
              </a:solidFill>
              <a:latin typeface="Montserrat Bold"/>
              <a:ea typeface="Montserrat Bold"/>
              <a:cs typeface="Montserrat Bold"/>
            </a:endParaRPr>
          </a:p>
          <a:p>
            <a:pPr>
              <a:spcBef>
                <a:spcPct val="0"/>
              </a:spcBef>
            </a:pPr>
            <a:r>
              <a:rPr lang="en-US" sz="8800" b="1" spc="-960" dirty="0" err="1">
                <a:solidFill>
                  <a:srgbClr val="5F0F9B"/>
                </a:solidFill>
                <a:latin typeface="Montserrat Bold"/>
                <a:ea typeface="Montserrat Bold"/>
                <a:cs typeface="Montserrat Bold"/>
              </a:rPr>
              <a:t>legen</a:t>
            </a:r>
            <a:r>
              <a:rPr lang="en-US" sz="8800" b="1" spc="-960" dirty="0">
                <a:solidFill>
                  <a:srgbClr val="5F0F9B"/>
                </a:solidFill>
                <a:latin typeface="Montserrat Bold"/>
                <a:ea typeface="Montserrat Bold"/>
                <a:cs typeface="Montserrat Bold"/>
              </a:rPr>
              <a:t>!</a:t>
            </a:r>
          </a:p>
        </p:txBody>
      </p:sp>
      <p:sp>
        <p:nvSpPr>
          <p:cNvPr id="6" name="Freeform 6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  <p:sp>
        <p:nvSpPr>
          <p:cNvPr id="10" name="Freeform 10"/>
          <p:cNvSpPr/>
          <p:nvPr/>
        </p:nvSpPr>
        <p:spPr>
          <a:xfrm>
            <a:off x="9092212" y="-757219"/>
            <a:ext cx="10034569" cy="10034569"/>
          </a:xfrm>
          <a:custGeom>
            <a:avLst/>
            <a:gdLst/>
            <a:ahLst/>
            <a:cxnLst/>
            <a:rect l="l" t="t" r="r" b="b"/>
            <a:pathLst>
              <a:path w="10034569" h="10034569">
                <a:moveTo>
                  <a:pt x="0" y="0"/>
                </a:moveTo>
                <a:lnTo>
                  <a:pt x="10034569" y="0"/>
                </a:lnTo>
                <a:lnTo>
                  <a:pt x="10034569" y="10034569"/>
                </a:lnTo>
                <a:lnTo>
                  <a:pt x="0" y="100345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1450537" cy="2084134"/>
            <a:chOff x="0" y="0"/>
            <a:chExt cx="3015779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5779" cy="548908"/>
            </a:xfrm>
            <a:custGeom>
              <a:avLst/>
              <a:gdLst/>
              <a:ahLst/>
              <a:cxnLst/>
              <a:rect l="l" t="t" r="r" b="b"/>
              <a:pathLst>
                <a:path w="3015779" h="548908">
                  <a:moveTo>
                    <a:pt x="31101" y="0"/>
                  </a:moveTo>
                  <a:lnTo>
                    <a:pt x="2984678" y="0"/>
                  </a:lnTo>
                  <a:cubicBezTo>
                    <a:pt x="3001855" y="0"/>
                    <a:pt x="3015779" y="13925"/>
                    <a:pt x="3015779" y="31101"/>
                  </a:cubicBezTo>
                  <a:lnTo>
                    <a:pt x="3015779" y="517806"/>
                  </a:lnTo>
                  <a:cubicBezTo>
                    <a:pt x="3015779" y="534983"/>
                    <a:pt x="3001855" y="548908"/>
                    <a:pt x="2984678" y="548908"/>
                  </a:cubicBezTo>
                  <a:lnTo>
                    <a:pt x="31101" y="548908"/>
                  </a:lnTo>
                  <a:cubicBezTo>
                    <a:pt x="13925" y="548908"/>
                    <a:pt x="0" y="534983"/>
                    <a:pt x="0" y="517806"/>
                  </a:cubicBezTo>
                  <a:lnTo>
                    <a:pt x="0" y="31101"/>
                  </a:lnTo>
                  <a:cubicBezTo>
                    <a:pt x="0" y="13925"/>
                    <a:pt x="13925" y="0"/>
                    <a:pt x="31101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15779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306389"/>
            <a:ext cx="5723149" cy="6390588"/>
            <a:chOff x="0" y="0"/>
            <a:chExt cx="1495972" cy="20409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5972" cy="2040954"/>
            </a:xfrm>
            <a:custGeom>
              <a:avLst/>
              <a:gdLst/>
              <a:ahLst/>
              <a:cxnLst/>
              <a:rect l="l" t="t" r="r" b="b"/>
              <a:pathLst>
                <a:path w="1495972" h="2040954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1978256"/>
                  </a:lnTo>
                  <a:cubicBezTo>
                    <a:pt x="1495972" y="2012883"/>
                    <a:pt x="1467901" y="2040954"/>
                    <a:pt x="1433273" y="2040954"/>
                  </a:cubicBezTo>
                  <a:lnTo>
                    <a:pt x="62698" y="2040954"/>
                  </a:lnTo>
                  <a:cubicBezTo>
                    <a:pt x="28071" y="2040954"/>
                    <a:pt x="0" y="2012883"/>
                    <a:pt x="0" y="1978256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495972" cy="2079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38150" y="3306389"/>
            <a:ext cx="5399659" cy="6390588"/>
            <a:chOff x="0" y="0"/>
            <a:chExt cx="1495972" cy="20409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5972" cy="2040954"/>
            </a:xfrm>
            <a:custGeom>
              <a:avLst/>
              <a:gdLst/>
              <a:ahLst/>
              <a:cxnLst/>
              <a:rect l="l" t="t" r="r" b="b"/>
              <a:pathLst>
                <a:path w="1495972" h="2040954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1978256"/>
                  </a:lnTo>
                  <a:cubicBezTo>
                    <a:pt x="1495972" y="2012883"/>
                    <a:pt x="1467901" y="2040954"/>
                    <a:pt x="1433273" y="2040954"/>
                  </a:cubicBezTo>
                  <a:lnTo>
                    <a:pt x="62698" y="2040954"/>
                  </a:lnTo>
                  <a:cubicBezTo>
                    <a:pt x="28071" y="2040954"/>
                    <a:pt x="0" y="2012883"/>
                    <a:pt x="0" y="1978256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495972" cy="2079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97757" y="3306389"/>
            <a:ext cx="5658451" cy="6390588"/>
            <a:chOff x="0" y="0"/>
            <a:chExt cx="1495972" cy="20409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95972" cy="2040954"/>
            </a:xfrm>
            <a:custGeom>
              <a:avLst/>
              <a:gdLst/>
              <a:ahLst/>
              <a:cxnLst/>
              <a:rect l="l" t="t" r="r" b="b"/>
              <a:pathLst>
                <a:path w="1495972" h="2040954">
                  <a:moveTo>
                    <a:pt x="62698" y="0"/>
                  </a:moveTo>
                  <a:lnTo>
                    <a:pt x="1433273" y="0"/>
                  </a:lnTo>
                  <a:cubicBezTo>
                    <a:pt x="1467901" y="0"/>
                    <a:pt x="1495972" y="28071"/>
                    <a:pt x="1495972" y="62698"/>
                  </a:cubicBezTo>
                  <a:lnTo>
                    <a:pt x="1495972" y="1978256"/>
                  </a:lnTo>
                  <a:cubicBezTo>
                    <a:pt x="1495972" y="2012883"/>
                    <a:pt x="1467901" y="2040954"/>
                    <a:pt x="1433273" y="2040954"/>
                  </a:cubicBezTo>
                  <a:lnTo>
                    <a:pt x="62698" y="2040954"/>
                  </a:lnTo>
                  <a:cubicBezTo>
                    <a:pt x="28071" y="2040954"/>
                    <a:pt x="0" y="2012883"/>
                    <a:pt x="0" y="1978256"/>
                  </a:cubicBezTo>
                  <a:lnTo>
                    <a:pt x="0" y="62698"/>
                  </a:lnTo>
                  <a:cubicBezTo>
                    <a:pt x="0" y="28071"/>
                    <a:pt x="28071" y="0"/>
                    <a:pt x="6269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95972" cy="2079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9091" y="3491366"/>
            <a:ext cx="3345275" cy="534402"/>
            <a:chOff x="0" y="0"/>
            <a:chExt cx="2544003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44003" cy="406400"/>
            </a:xfrm>
            <a:custGeom>
              <a:avLst/>
              <a:gdLst/>
              <a:ahLst/>
              <a:cxnLst/>
              <a:rect l="l" t="t" r="r" b="b"/>
              <a:pathLst>
                <a:path w="2544003" h="406400">
                  <a:moveTo>
                    <a:pt x="2340803" y="0"/>
                  </a:moveTo>
                  <a:cubicBezTo>
                    <a:pt x="2453027" y="0"/>
                    <a:pt x="2544003" y="90976"/>
                    <a:pt x="2544003" y="203200"/>
                  </a:cubicBezTo>
                  <a:cubicBezTo>
                    <a:pt x="2544003" y="315424"/>
                    <a:pt x="2453027" y="406400"/>
                    <a:pt x="234080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4400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81835" y="3491366"/>
            <a:ext cx="3344519" cy="534402"/>
            <a:chOff x="0" y="0"/>
            <a:chExt cx="2543428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43428" cy="406400"/>
            </a:xfrm>
            <a:custGeom>
              <a:avLst/>
              <a:gdLst/>
              <a:ahLst/>
              <a:cxnLst/>
              <a:rect l="l" t="t" r="r" b="b"/>
              <a:pathLst>
                <a:path w="2543428" h="406400">
                  <a:moveTo>
                    <a:pt x="2340228" y="0"/>
                  </a:moveTo>
                  <a:cubicBezTo>
                    <a:pt x="2452452" y="0"/>
                    <a:pt x="2543428" y="90976"/>
                    <a:pt x="2543428" y="203200"/>
                  </a:cubicBezTo>
                  <a:cubicBezTo>
                    <a:pt x="2543428" y="315424"/>
                    <a:pt x="2452452" y="406400"/>
                    <a:pt x="23402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5434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28700" y="5646672"/>
            <a:ext cx="1911507" cy="3628918"/>
            <a:chOff x="0" y="0"/>
            <a:chExt cx="3175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2667000" y="6350000"/>
                  </a:moveTo>
                  <a:lnTo>
                    <a:pt x="508000" y="6350000"/>
                  </a:lnTo>
                  <a:cubicBezTo>
                    <a:pt x="227330" y="6350000"/>
                    <a:pt x="0" y="6122670"/>
                    <a:pt x="0" y="5842000"/>
                  </a:cubicBezTo>
                  <a:lnTo>
                    <a:pt x="0" y="508000"/>
                  </a:lnTo>
                  <a:cubicBezTo>
                    <a:pt x="0" y="227330"/>
                    <a:pt x="227330" y="0"/>
                    <a:pt x="508000" y="0"/>
                  </a:cubicBezTo>
                  <a:lnTo>
                    <a:pt x="2667000" y="0"/>
                  </a:lnTo>
                  <a:cubicBezTo>
                    <a:pt x="2947670" y="0"/>
                    <a:pt x="3175000" y="227330"/>
                    <a:pt x="3175000" y="508000"/>
                  </a:cubicBezTo>
                  <a:lnTo>
                    <a:pt x="3175000" y="5842000"/>
                  </a:lnTo>
                  <a:cubicBezTo>
                    <a:pt x="3175000" y="6122670"/>
                    <a:pt x="2947670" y="6350000"/>
                    <a:pt x="2667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146261" t="-53436" r="-342649" b="-5460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779607" y="5646671"/>
            <a:ext cx="2347590" cy="3622579"/>
            <a:chOff x="0" y="0"/>
            <a:chExt cx="407138" cy="66814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7138" cy="668149"/>
            </a:xfrm>
            <a:custGeom>
              <a:avLst/>
              <a:gdLst/>
              <a:ahLst/>
              <a:cxnLst/>
              <a:rect l="l" t="t" r="r" b="b"/>
              <a:pathLst>
                <a:path w="407138" h="668149">
                  <a:moveTo>
                    <a:pt x="117840" y="0"/>
                  </a:moveTo>
                  <a:lnTo>
                    <a:pt x="289298" y="0"/>
                  </a:lnTo>
                  <a:cubicBezTo>
                    <a:pt x="354379" y="0"/>
                    <a:pt x="407138" y="52759"/>
                    <a:pt x="407138" y="117840"/>
                  </a:cubicBezTo>
                  <a:lnTo>
                    <a:pt x="407138" y="550309"/>
                  </a:lnTo>
                  <a:cubicBezTo>
                    <a:pt x="407138" y="615390"/>
                    <a:pt x="354379" y="668149"/>
                    <a:pt x="289298" y="668149"/>
                  </a:cubicBezTo>
                  <a:lnTo>
                    <a:pt x="117840" y="668149"/>
                  </a:lnTo>
                  <a:cubicBezTo>
                    <a:pt x="52759" y="668149"/>
                    <a:pt x="0" y="615390"/>
                    <a:pt x="0" y="550309"/>
                  </a:cubicBezTo>
                  <a:lnTo>
                    <a:pt x="0" y="117840"/>
                  </a:lnTo>
                  <a:cubicBezTo>
                    <a:pt x="0" y="52759"/>
                    <a:pt x="52759" y="0"/>
                    <a:pt x="117840" y="0"/>
                  </a:cubicBezTo>
                  <a:close/>
                </a:path>
              </a:pathLst>
            </a:custGeom>
            <a:blipFill>
              <a:blip r:embed="rId3"/>
              <a:stretch>
                <a:fillRect l="-113834" t="-28271" r="-157542" b="-223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4276412"/>
            <a:ext cx="4707673" cy="86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5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Prof. Dr. </a:t>
            </a:r>
          </a:p>
          <a:p>
            <a:pPr algn="l">
              <a:lnSpc>
                <a:spcPts val="3959"/>
              </a:lnSpc>
            </a:pPr>
            <a:r>
              <a:rPr lang="en-US" sz="35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Daniela Gottschlich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81444" y="4276412"/>
            <a:ext cx="4707673" cy="868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5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Prof. Dr. </a:t>
            </a:r>
          </a:p>
          <a:p>
            <a:pPr algn="l">
              <a:lnSpc>
                <a:spcPts val="3959"/>
              </a:lnSpc>
            </a:pPr>
            <a:r>
              <a:rPr lang="en-US" sz="3599" b="1">
                <a:solidFill>
                  <a:srgbClr val="30303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Lars Hochmann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95740" y="3760104"/>
            <a:ext cx="5336088" cy="5168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115" lvl="1" indent="-269875">
              <a:lnSpc>
                <a:spcPts val="2749"/>
              </a:lnSpc>
              <a:buFont typeface="Arial"/>
              <a:buChar char="•"/>
            </a:pP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Projektorganisation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: </a:t>
            </a:r>
            <a:b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Studierende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der Hochschule für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Gesellschaftsgestaltung</a:t>
            </a:r>
            <a:endParaRPr lang="en-US" sz="2450" dirty="0" err="1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9115" lvl="1" indent="-269875">
              <a:lnSpc>
                <a:spcPts val="2749"/>
              </a:lnSpc>
              <a:buFont typeface="Arial"/>
              <a:buChar char="•"/>
            </a:pP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Kooperation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mit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dem 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Schwesterwettbewerb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"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Jugend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pflastert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ab"</a:t>
            </a:r>
            <a:endParaRPr lang="en-US" sz="2450" dirty="0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9115" lvl="1" indent="-269875">
              <a:lnSpc>
                <a:spcPts val="2749"/>
              </a:lnSpc>
              <a:buFont typeface="Arial"/>
              <a:buChar char="•"/>
            </a:pP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Unterstützt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 von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einem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breiten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Netzwerk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lang="en-US" sz="2450" dirty="0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749"/>
              </a:lnSpc>
            </a:pPr>
            <a:endParaRPr lang="en-US" sz="2499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9115" lvl="1" indent="-269875">
              <a:lnSpc>
                <a:spcPts val="2749"/>
              </a:lnSpc>
              <a:buFont typeface="Arial"/>
              <a:buChar char="•"/>
            </a:pP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nach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niederländischem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Vorbild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 "NK </a:t>
            </a:r>
            <a:r>
              <a:rPr lang="en-US" sz="2450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Tegelwippen</a:t>
            </a:r>
            <a:r>
              <a:rPr lang="en-US" sz="2450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"</a:t>
            </a:r>
            <a:endParaRPr lang="en-US" sz="2450" dirty="0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640"/>
              </a:lnSpc>
            </a:pPr>
            <a:r>
              <a:rPr lang="en-US" sz="2400" spc="96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endParaRPr lang="en-US" sz="2400" u="sng" spc="96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640"/>
              </a:lnSpc>
            </a:pPr>
            <a:endParaRPr lang="en-US" sz="2400" u="sng" spc="96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28700" y="5319121"/>
            <a:ext cx="470767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daniela.gottschlich@hfgg.de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81444" y="5319121"/>
            <a:ext cx="4707673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lars.hochmann@hfgg.de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3566016"/>
            <a:ext cx="2958925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INITIATORIN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81444" y="3566016"/>
            <a:ext cx="3051917" cy="36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INITIATOR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2025" y="1673800"/>
            <a:ext cx="9498710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Das Team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2084021" y="1028700"/>
            <a:ext cx="5584767" cy="2084134"/>
            <a:chOff x="0" y="0"/>
            <a:chExt cx="1470885" cy="54890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70885" cy="548908"/>
            </a:xfrm>
            <a:custGeom>
              <a:avLst/>
              <a:gdLst/>
              <a:ahLst/>
              <a:cxnLst/>
              <a:rect l="l" t="t" r="r" b="b"/>
              <a:pathLst>
                <a:path w="1470885" h="548908">
                  <a:moveTo>
                    <a:pt x="63768" y="0"/>
                  </a:moveTo>
                  <a:lnTo>
                    <a:pt x="1407117" y="0"/>
                  </a:lnTo>
                  <a:cubicBezTo>
                    <a:pt x="1442335" y="0"/>
                    <a:pt x="1470885" y="28550"/>
                    <a:pt x="1470885" y="63768"/>
                  </a:cubicBezTo>
                  <a:lnTo>
                    <a:pt x="1470885" y="485140"/>
                  </a:lnTo>
                  <a:cubicBezTo>
                    <a:pt x="1470885" y="502052"/>
                    <a:pt x="1464167" y="518272"/>
                    <a:pt x="1452208" y="530231"/>
                  </a:cubicBezTo>
                  <a:cubicBezTo>
                    <a:pt x="1440249" y="542189"/>
                    <a:pt x="1424030" y="548908"/>
                    <a:pt x="1407117" y="548908"/>
                  </a:cubicBezTo>
                  <a:lnTo>
                    <a:pt x="63768" y="548908"/>
                  </a:lnTo>
                  <a:cubicBezTo>
                    <a:pt x="46856" y="548908"/>
                    <a:pt x="30636" y="542189"/>
                    <a:pt x="18677" y="530231"/>
                  </a:cubicBezTo>
                  <a:cubicBezTo>
                    <a:pt x="6718" y="518272"/>
                    <a:pt x="0" y="502052"/>
                    <a:pt x="0" y="485140"/>
                  </a:cubicBezTo>
                  <a:lnTo>
                    <a:pt x="0" y="63768"/>
                  </a:lnTo>
                  <a:cubicBezTo>
                    <a:pt x="0" y="46856"/>
                    <a:pt x="6718" y="30636"/>
                    <a:pt x="18677" y="18677"/>
                  </a:cubicBezTo>
                  <a:cubicBezTo>
                    <a:pt x="30636" y="6718"/>
                    <a:pt x="46856" y="0"/>
                    <a:pt x="63768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470885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2921848" y="1224733"/>
            <a:ext cx="3909113" cy="1692069"/>
          </a:xfrm>
          <a:custGeom>
            <a:avLst/>
            <a:gdLst/>
            <a:ahLst/>
            <a:cxnLst/>
            <a:rect l="l" t="t" r="r" b="b"/>
            <a:pathLst>
              <a:path w="3909113" h="1692069">
                <a:moveTo>
                  <a:pt x="0" y="0"/>
                </a:moveTo>
                <a:lnTo>
                  <a:pt x="3909113" y="0"/>
                </a:lnTo>
                <a:lnTo>
                  <a:pt x="3909113" y="1692069"/>
                </a:lnTo>
                <a:lnTo>
                  <a:pt x="0" y="16920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834789" y="375322"/>
            <a:ext cx="2737512" cy="2737512"/>
          </a:xfrm>
          <a:custGeom>
            <a:avLst/>
            <a:gdLst/>
            <a:ahLst/>
            <a:cxnLst/>
            <a:rect l="l" t="t" r="r" b="b"/>
            <a:pathLst>
              <a:path w="2737512" h="2737512">
                <a:moveTo>
                  <a:pt x="0" y="0"/>
                </a:moveTo>
                <a:lnTo>
                  <a:pt x="2737512" y="0"/>
                </a:lnTo>
                <a:lnTo>
                  <a:pt x="2737512" y="2737512"/>
                </a:lnTo>
                <a:lnTo>
                  <a:pt x="0" y="27375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hfgg.de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084021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u="sng" spc="40">
                <a:solidFill>
                  <a:srgbClr val="5F0F9B"/>
                </a:solidFill>
                <a:latin typeface="Montserrat"/>
                <a:ea typeface="Montserrat"/>
                <a:cs typeface="Montserrat"/>
                <a:sym typeface="Montserrat"/>
              </a:rPr>
              <a:t>abpflastern.de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35118" cy="2084134"/>
            <a:chOff x="0" y="0"/>
            <a:chExt cx="4539290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9290" cy="548908"/>
            </a:xfrm>
            <a:custGeom>
              <a:avLst/>
              <a:gdLst/>
              <a:ahLst/>
              <a:cxnLst/>
              <a:rect l="l" t="t" r="r" b="b"/>
              <a:pathLst>
                <a:path w="4539290" h="548908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528245"/>
                  </a:lnTo>
                  <a:cubicBezTo>
                    <a:pt x="4539290" y="533725"/>
                    <a:pt x="4537113" y="538981"/>
                    <a:pt x="4533238" y="542856"/>
                  </a:cubicBezTo>
                  <a:cubicBezTo>
                    <a:pt x="4529363" y="546731"/>
                    <a:pt x="4524108" y="548908"/>
                    <a:pt x="4518627" y="548908"/>
                  </a:cubicBezTo>
                  <a:lnTo>
                    <a:pt x="20663" y="548908"/>
                  </a:lnTo>
                  <a:cubicBezTo>
                    <a:pt x="15183" y="548908"/>
                    <a:pt x="9927" y="546731"/>
                    <a:pt x="6052" y="542856"/>
                  </a:cubicBezTo>
                  <a:cubicBezTo>
                    <a:pt x="2177" y="538981"/>
                    <a:pt x="0" y="533725"/>
                    <a:pt x="0" y="528245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9290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02770"/>
            <a:ext cx="17235118" cy="6600938"/>
            <a:chOff x="0" y="0"/>
            <a:chExt cx="4539290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39290" cy="2016836"/>
            </a:xfrm>
            <a:custGeom>
              <a:avLst/>
              <a:gdLst/>
              <a:ahLst/>
              <a:cxnLst/>
              <a:rect l="l" t="t" r="r" b="b"/>
              <a:pathLst>
                <a:path w="4539290" h="2016836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1996173"/>
                  </a:lnTo>
                  <a:cubicBezTo>
                    <a:pt x="4539290" y="2001653"/>
                    <a:pt x="4537113" y="2006909"/>
                    <a:pt x="4533238" y="2010784"/>
                  </a:cubicBezTo>
                  <a:cubicBezTo>
                    <a:pt x="4529363" y="2014659"/>
                    <a:pt x="4524108" y="2016836"/>
                    <a:pt x="4518627" y="2016836"/>
                  </a:cubicBezTo>
                  <a:lnTo>
                    <a:pt x="20663" y="2016836"/>
                  </a:lnTo>
                  <a:cubicBezTo>
                    <a:pt x="15183" y="2016836"/>
                    <a:pt x="9927" y="2014659"/>
                    <a:pt x="6052" y="2010784"/>
                  </a:cubicBezTo>
                  <a:cubicBezTo>
                    <a:pt x="2177" y="2006909"/>
                    <a:pt x="0" y="2001653"/>
                    <a:pt x="0" y="1996173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39290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HARDFACTS</a:t>
            </a:r>
          </a:p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//GOOD-TO-KNOW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381" y="4378433"/>
            <a:ext cx="12156397" cy="364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32"/>
              </a:lnSpc>
              <a:spcBef>
                <a:spcPct val="0"/>
              </a:spcBef>
            </a:pPr>
            <a:r>
              <a:rPr lang="en-US" sz="7409" b="1" u="none" strike="noStrike" spc="-74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 dem ersten Stein ist deine Kommune dabei.</a:t>
            </a:r>
          </a:p>
          <a:p>
            <a:pPr marL="0" lvl="0" indent="0" algn="l">
              <a:lnSpc>
                <a:spcPts val="9632"/>
              </a:lnSpc>
              <a:spcBef>
                <a:spcPct val="0"/>
              </a:spcBef>
            </a:pPr>
            <a:endParaRPr lang="en-US" sz="7409" b="1" u="none" strike="noStrike" spc="-74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381" y="7011791"/>
            <a:ext cx="10154484" cy="546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97"/>
              </a:lnSpc>
              <a:spcBef>
                <a:spcPct val="0"/>
              </a:spcBef>
            </a:pPr>
            <a:r>
              <a:rPr lang="en-US" sz="3459" spc="-34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Ratsbeschluss ist nicht erforderlich.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2025" y="1673800"/>
            <a:ext cx="110226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Wettbewerb</a:t>
            </a:r>
          </a:p>
        </p:txBody>
      </p:sp>
      <p:sp>
        <p:nvSpPr>
          <p:cNvPr id="12" name="Freeform 12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hfgg.de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06865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abpflastern.de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85872" y="3491366"/>
            <a:ext cx="2363331" cy="534402"/>
            <a:chOff x="0" y="0"/>
            <a:chExt cx="1797258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9856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ERSTER STEIN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35118" cy="2084134"/>
            <a:chOff x="0" y="0"/>
            <a:chExt cx="4539290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9290" cy="548908"/>
            </a:xfrm>
            <a:custGeom>
              <a:avLst/>
              <a:gdLst/>
              <a:ahLst/>
              <a:cxnLst/>
              <a:rect l="l" t="t" r="r" b="b"/>
              <a:pathLst>
                <a:path w="4539290" h="548908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528245"/>
                  </a:lnTo>
                  <a:cubicBezTo>
                    <a:pt x="4539290" y="533725"/>
                    <a:pt x="4537113" y="538981"/>
                    <a:pt x="4533238" y="542856"/>
                  </a:cubicBezTo>
                  <a:cubicBezTo>
                    <a:pt x="4529363" y="546731"/>
                    <a:pt x="4524108" y="548908"/>
                    <a:pt x="4518627" y="548908"/>
                  </a:cubicBezTo>
                  <a:lnTo>
                    <a:pt x="20663" y="548908"/>
                  </a:lnTo>
                  <a:cubicBezTo>
                    <a:pt x="15183" y="548908"/>
                    <a:pt x="9927" y="546731"/>
                    <a:pt x="6052" y="542856"/>
                  </a:cubicBezTo>
                  <a:cubicBezTo>
                    <a:pt x="2177" y="538981"/>
                    <a:pt x="0" y="533725"/>
                    <a:pt x="0" y="528245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9290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02770"/>
            <a:ext cx="2868748" cy="6557806"/>
            <a:chOff x="0" y="0"/>
            <a:chExt cx="744195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7992" y="3124336"/>
            <a:ext cx="14375360" cy="6557806"/>
            <a:chOff x="0" y="0"/>
            <a:chExt cx="3780423" cy="2016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80423" cy="2016836"/>
            </a:xfrm>
            <a:custGeom>
              <a:avLst/>
              <a:gdLst/>
              <a:ahLst/>
              <a:cxnLst/>
              <a:rect l="l" t="t" r="r" b="b"/>
              <a:pathLst>
                <a:path w="3780423" h="2016836">
                  <a:moveTo>
                    <a:pt x="24811" y="0"/>
                  </a:moveTo>
                  <a:lnTo>
                    <a:pt x="3755612" y="0"/>
                  </a:lnTo>
                  <a:cubicBezTo>
                    <a:pt x="3769315" y="0"/>
                    <a:pt x="3780423" y="11108"/>
                    <a:pt x="3780423" y="24811"/>
                  </a:cubicBezTo>
                  <a:lnTo>
                    <a:pt x="3780423" y="1992025"/>
                  </a:lnTo>
                  <a:cubicBezTo>
                    <a:pt x="3780423" y="2005728"/>
                    <a:pt x="3769315" y="2016836"/>
                    <a:pt x="3755612" y="2016836"/>
                  </a:cubicBezTo>
                  <a:lnTo>
                    <a:pt x="24811" y="2016836"/>
                  </a:lnTo>
                  <a:cubicBezTo>
                    <a:pt x="11108" y="2016836"/>
                    <a:pt x="0" y="2005728"/>
                    <a:pt x="0" y="1992025"/>
                  </a:cubicBezTo>
                  <a:lnTo>
                    <a:pt x="0" y="24811"/>
                  </a:lnTo>
                  <a:cubicBezTo>
                    <a:pt x="0" y="11108"/>
                    <a:pt x="11108" y="0"/>
                    <a:pt x="24811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780423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85872" y="3491366"/>
            <a:ext cx="2363331" cy="534402"/>
            <a:chOff x="0" y="0"/>
            <a:chExt cx="179725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35912" y="3494742"/>
            <a:ext cx="2363331" cy="534402"/>
            <a:chOff x="0" y="0"/>
            <a:chExt cx="179725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HARDFACTS</a:t>
            </a:r>
          </a:p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//GOOD-TO-KNOW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856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ERSTER STEIN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48607" y="3559866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SAISON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2381" y="4426058"/>
            <a:ext cx="2230314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 dem ersten Stein ist deine Kommune dabei.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65076" y="7077817"/>
            <a:ext cx="2230314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Ratsbeschluss </a:t>
            </a:r>
          </a:p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ist nicht erforderlich.</a:t>
            </a:r>
          </a:p>
          <a:p>
            <a:pPr marL="0" lvl="0" indent="0" algn="l">
              <a:lnSpc>
                <a:spcPts val="2990"/>
              </a:lnSpc>
              <a:spcBef>
                <a:spcPct val="0"/>
              </a:spcBef>
            </a:pPr>
            <a:endParaRPr lang="en-US" sz="2300" spc="-23">
              <a:solidFill>
                <a:srgbClr val="303030">
                  <a:alpha val="49804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62025" y="1673800"/>
            <a:ext cx="110226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Wettbewerb</a:t>
            </a:r>
          </a:p>
        </p:txBody>
      </p:sp>
      <p:sp>
        <p:nvSpPr>
          <p:cNvPr id="23" name="Freeform 23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hfgg.de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06865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abpflastern.de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836133" y="4034620"/>
            <a:ext cx="5477513" cy="5477513"/>
            <a:chOff x="0" y="0"/>
            <a:chExt cx="7303351" cy="7303351"/>
          </a:xfrm>
        </p:grpSpPr>
        <p:grpSp>
          <p:nvGrpSpPr>
            <p:cNvPr id="28" name="Group 28"/>
            <p:cNvGrpSpPr/>
            <p:nvPr/>
          </p:nvGrpSpPr>
          <p:grpSpPr>
            <a:xfrm>
              <a:off x="1410280" y="1410280"/>
              <a:ext cx="4482792" cy="4482792"/>
              <a:chOff x="0" y="0"/>
              <a:chExt cx="406400" cy="4064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203200" y="0"/>
                    </a:moveTo>
                    <a:cubicBezTo>
                      <a:pt x="315424" y="0"/>
                      <a:pt x="406400" y="90976"/>
                      <a:pt x="406400" y="203200"/>
                    </a:cubicBezTo>
                    <a:cubicBezTo>
                      <a:pt x="406400" y="315424"/>
                      <a:pt x="315424" y="406400"/>
                      <a:pt x="2032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4064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-10800000">
              <a:off x="0" y="3569948"/>
              <a:ext cx="1169109" cy="163456"/>
              <a:chOff x="0" y="0"/>
              <a:chExt cx="406400" cy="5682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10800000">
              <a:off x="6134243" y="3569948"/>
              <a:ext cx="1169109" cy="163456"/>
              <a:chOff x="0" y="0"/>
              <a:chExt cx="406400" cy="5682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5400000">
              <a:off x="3067121" y="6637069"/>
              <a:ext cx="1169109" cy="163456"/>
              <a:chOff x="0" y="0"/>
              <a:chExt cx="406400" cy="5682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5400000">
              <a:off x="3067121" y="502826"/>
              <a:ext cx="1169109" cy="163456"/>
              <a:chOff x="0" y="0"/>
              <a:chExt cx="406400" cy="5682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 rot="8100000">
              <a:off x="898339" y="5738730"/>
              <a:ext cx="1169109" cy="163456"/>
              <a:chOff x="0" y="0"/>
              <a:chExt cx="406400" cy="5682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 rot="8100000">
              <a:off x="5235904" y="1401165"/>
              <a:ext cx="1169109" cy="163456"/>
              <a:chOff x="0" y="0"/>
              <a:chExt cx="406400" cy="5682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 rot="2700000">
              <a:off x="5235904" y="5738730"/>
              <a:ext cx="1169109" cy="163456"/>
              <a:chOff x="0" y="0"/>
              <a:chExt cx="406400" cy="5682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 rot="2700000">
              <a:off x="898339" y="1401165"/>
              <a:ext cx="1169109" cy="163456"/>
              <a:chOff x="0" y="0"/>
              <a:chExt cx="406400" cy="5682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 rot="-9459591">
              <a:off x="230207" y="2404122"/>
              <a:ext cx="1169109" cy="163456"/>
              <a:chOff x="0" y="0"/>
              <a:chExt cx="406400" cy="5682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9459591">
              <a:off x="5904036" y="4735773"/>
              <a:ext cx="1169109" cy="163456"/>
              <a:chOff x="0" y="0"/>
              <a:chExt cx="406400" cy="5682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6740408">
              <a:off x="1901296" y="6406862"/>
              <a:ext cx="1169109" cy="163456"/>
              <a:chOff x="0" y="0"/>
              <a:chExt cx="406400" cy="5682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6740408">
              <a:off x="4232947" y="733033"/>
              <a:ext cx="1169109" cy="163456"/>
              <a:chOff x="0" y="0"/>
              <a:chExt cx="406400" cy="5682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 rot="4040408">
              <a:off x="4248760" y="6400312"/>
              <a:ext cx="1169109" cy="163456"/>
              <a:chOff x="0" y="0"/>
              <a:chExt cx="406400" cy="5682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4040408">
              <a:off x="1885483" y="739583"/>
              <a:ext cx="1169109" cy="163456"/>
              <a:chOff x="0" y="0"/>
              <a:chExt cx="406400" cy="5682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 rot="9461699">
              <a:off x="229493" y="4681681"/>
              <a:ext cx="1169109" cy="163456"/>
              <a:chOff x="0" y="0"/>
              <a:chExt cx="406400" cy="5682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9461699">
              <a:off x="5904750" y="2353509"/>
              <a:ext cx="1169109" cy="163456"/>
              <a:chOff x="0" y="0"/>
              <a:chExt cx="406400" cy="5682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79" name="TextBox 79"/>
          <p:cNvSpPr txBox="1"/>
          <p:nvPr/>
        </p:nvSpPr>
        <p:spPr>
          <a:xfrm>
            <a:off x="6473363" y="4796267"/>
            <a:ext cx="10030939" cy="4319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89"/>
              </a:lnSpc>
            </a:pPr>
            <a:r>
              <a:rPr lang="en-US" sz="13453" b="1" spc="-134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Die Saison: </a:t>
            </a:r>
          </a:p>
          <a:p>
            <a:pPr marL="0" lvl="0" indent="0" algn="l">
              <a:lnSpc>
                <a:spcPts val="17489"/>
              </a:lnSpc>
              <a:spcBef>
                <a:spcPct val="0"/>
              </a:spcBef>
            </a:pPr>
            <a:r>
              <a:rPr lang="en-US" sz="13453" b="1" spc="-134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21.03 – 31.10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35118" cy="2084134"/>
            <a:chOff x="0" y="0"/>
            <a:chExt cx="4539290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9290" cy="548908"/>
            </a:xfrm>
            <a:custGeom>
              <a:avLst/>
              <a:gdLst/>
              <a:ahLst/>
              <a:cxnLst/>
              <a:rect l="l" t="t" r="r" b="b"/>
              <a:pathLst>
                <a:path w="4539290" h="548908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528245"/>
                  </a:lnTo>
                  <a:cubicBezTo>
                    <a:pt x="4539290" y="533725"/>
                    <a:pt x="4537113" y="538981"/>
                    <a:pt x="4533238" y="542856"/>
                  </a:cubicBezTo>
                  <a:cubicBezTo>
                    <a:pt x="4529363" y="546731"/>
                    <a:pt x="4524108" y="548908"/>
                    <a:pt x="4518627" y="548908"/>
                  </a:cubicBezTo>
                  <a:lnTo>
                    <a:pt x="20663" y="548908"/>
                  </a:lnTo>
                  <a:cubicBezTo>
                    <a:pt x="15183" y="548908"/>
                    <a:pt x="9927" y="546731"/>
                    <a:pt x="6052" y="542856"/>
                  </a:cubicBezTo>
                  <a:cubicBezTo>
                    <a:pt x="2177" y="538981"/>
                    <a:pt x="0" y="533725"/>
                    <a:pt x="0" y="528245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9290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02770"/>
            <a:ext cx="2868748" cy="6579372"/>
            <a:chOff x="0" y="0"/>
            <a:chExt cx="744195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7992" y="3124336"/>
            <a:ext cx="2890314" cy="6579372"/>
            <a:chOff x="0" y="0"/>
            <a:chExt cx="744195" cy="2016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79316" y="3124336"/>
            <a:ext cx="11494036" cy="6579372"/>
            <a:chOff x="0" y="0"/>
            <a:chExt cx="3021556" cy="20168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21556" cy="2016836"/>
            </a:xfrm>
            <a:custGeom>
              <a:avLst/>
              <a:gdLst/>
              <a:ahLst/>
              <a:cxnLst/>
              <a:rect l="l" t="t" r="r" b="b"/>
              <a:pathLst>
                <a:path w="3021556" h="2016836">
                  <a:moveTo>
                    <a:pt x="31042" y="0"/>
                  </a:moveTo>
                  <a:lnTo>
                    <a:pt x="2990514" y="0"/>
                  </a:lnTo>
                  <a:cubicBezTo>
                    <a:pt x="3007658" y="0"/>
                    <a:pt x="3021556" y="13898"/>
                    <a:pt x="3021556" y="31042"/>
                  </a:cubicBezTo>
                  <a:lnTo>
                    <a:pt x="3021556" y="1985794"/>
                  </a:lnTo>
                  <a:cubicBezTo>
                    <a:pt x="3021556" y="1994027"/>
                    <a:pt x="3018286" y="2001922"/>
                    <a:pt x="3012464" y="2007744"/>
                  </a:cubicBezTo>
                  <a:cubicBezTo>
                    <a:pt x="3006643" y="2013565"/>
                    <a:pt x="2998747" y="2016836"/>
                    <a:pt x="2990514" y="2016836"/>
                  </a:cubicBezTo>
                  <a:lnTo>
                    <a:pt x="31042" y="2016836"/>
                  </a:lnTo>
                  <a:cubicBezTo>
                    <a:pt x="13898" y="2016836"/>
                    <a:pt x="0" y="2002938"/>
                    <a:pt x="0" y="1985794"/>
                  </a:cubicBezTo>
                  <a:lnTo>
                    <a:pt x="0" y="31042"/>
                  </a:lnTo>
                  <a:cubicBezTo>
                    <a:pt x="0" y="22809"/>
                    <a:pt x="3270" y="14913"/>
                    <a:pt x="9092" y="9092"/>
                  </a:cubicBezTo>
                  <a:cubicBezTo>
                    <a:pt x="14913" y="3270"/>
                    <a:pt x="22809" y="0"/>
                    <a:pt x="31042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21556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35912" y="3494742"/>
            <a:ext cx="2363331" cy="534402"/>
            <a:chOff x="0" y="0"/>
            <a:chExt cx="179725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87089" y="3491366"/>
            <a:ext cx="2481295" cy="534402"/>
            <a:chOff x="0" y="0"/>
            <a:chExt cx="1886966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86966" cy="406400"/>
            </a:xfrm>
            <a:custGeom>
              <a:avLst/>
              <a:gdLst/>
              <a:ahLst/>
              <a:cxnLst/>
              <a:rect l="l" t="t" r="r" b="b"/>
              <a:pathLst>
                <a:path w="1886966" h="406400">
                  <a:moveTo>
                    <a:pt x="1683766" y="0"/>
                  </a:moveTo>
                  <a:cubicBezTo>
                    <a:pt x="1795990" y="0"/>
                    <a:pt x="1886966" y="90976"/>
                    <a:pt x="1886966" y="203200"/>
                  </a:cubicBezTo>
                  <a:cubicBezTo>
                    <a:pt x="1886966" y="315424"/>
                    <a:pt x="1795990" y="406400"/>
                    <a:pt x="168376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88696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TEILNEHMENDE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HARDFACTS</a:t>
            </a:r>
          </a:p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//GOOD-TO-KNOW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648607" y="3559866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SAISON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2381" y="4426058"/>
            <a:ext cx="2230314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 dem ersten Stein ist deine Kommune dabei.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32550" y="4286319"/>
            <a:ext cx="4904602" cy="4590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80"/>
              </a:lnSpc>
            </a:pPr>
            <a:r>
              <a:rPr lang="en-US" sz="4061" b="1" spc="-4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Privatpersonen</a:t>
            </a:r>
          </a:p>
          <a:p>
            <a:pPr algn="l">
              <a:lnSpc>
                <a:spcPts val="5280"/>
              </a:lnSpc>
            </a:pPr>
            <a:endParaRPr lang="en-US" sz="4061" b="1" spc="-40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5280"/>
              </a:lnSpc>
            </a:pPr>
            <a:r>
              <a:rPr lang="en-US" sz="4061" b="1" spc="-4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Nachbarschaften</a:t>
            </a:r>
          </a:p>
          <a:p>
            <a:pPr algn="l">
              <a:lnSpc>
                <a:spcPts val="5280"/>
              </a:lnSpc>
            </a:pPr>
            <a:endParaRPr lang="en-US" sz="4061" b="1" spc="-40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5280"/>
              </a:lnSpc>
            </a:pPr>
            <a:r>
              <a:rPr lang="en-US" sz="4061" b="1" spc="-4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Organisationen </a:t>
            </a:r>
          </a:p>
          <a:p>
            <a:pPr algn="l">
              <a:lnSpc>
                <a:spcPts val="5280"/>
              </a:lnSpc>
            </a:pPr>
            <a:endParaRPr lang="en-US" sz="4061" b="1" spc="-40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5280"/>
              </a:lnSpc>
            </a:pPr>
            <a:r>
              <a:rPr lang="en-US" sz="4061" b="1" spc="-4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Kommunen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2025" y="1673800"/>
            <a:ext cx="110226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Wettbewerb</a:t>
            </a:r>
          </a:p>
        </p:txBody>
      </p:sp>
      <p:sp>
        <p:nvSpPr>
          <p:cNvPr id="25" name="Freeform 25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hfgg.de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06865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abpflastern.de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409218" y="4559168"/>
            <a:ext cx="174792" cy="174792"/>
            <a:chOff x="0" y="0"/>
            <a:chExt cx="406400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409218" y="5893141"/>
            <a:ext cx="174792" cy="174792"/>
            <a:chOff x="0" y="0"/>
            <a:chExt cx="406400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409218" y="7201642"/>
            <a:ext cx="174792" cy="174792"/>
            <a:chOff x="0" y="0"/>
            <a:chExt cx="406400" cy="40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409218" y="8528960"/>
            <a:ext cx="174792" cy="174792"/>
            <a:chOff x="0" y="0"/>
            <a:chExt cx="406400" cy="406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782950" y="4314894"/>
            <a:ext cx="2022632" cy="2022632"/>
            <a:chOff x="0" y="0"/>
            <a:chExt cx="2696842" cy="2696842"/>
          </a:xfrm>
        </p:grpSpPr>
        <p:grpSp>
          <p:nvGrpSpPr>
            <p:cNvPr id="42" name="Group 42"/>
            <p:cNvGrpSpPr/>
            <p:nvPr/>
          </p:nvGrpSpPr>
          <p:grpSpPr>
            <a:xfrm>
              <a:off x="520761" y="520761"/>
              <a:ext cx="1655320" cy="1655320"/>
              <a:chOff x="0" y="0"/>
              <a:chExt cx="406400" cy="4064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203200" y="0"/>
                    </a:moveTo>
                    <a:cubicBezTo>
                      <a:pt x="315424" y="0"/>
                      <a:pt x="406400" y="90976"/>
                      <a:pt x="406400" y="203200"/>
                    </a:cubicBezTo>
                    <a:cubicBezTo>
                      <a:pt x="406400" y="315424"/>
                      <a:pt x="315424" y="406400"/>
                      <a:pt x="2032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4064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-10800000">
              <a:off x="0" y="1318242"/>
              <a:ext cx="431706" cy="60358"/>
              <a:chOff x="0" y="0"/>
              <a:chExt cx="406400" cy="5682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10800000">
              <a:off x="2265136" y="1318242"/>
              <a:ext cx="431706" cy="60358"/>
              <a:chOff x="0" y="0"/>
              <a:chExt cx="406400" cy="5682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5400000">
              <a:off x="1132568" y="2450810"/>
              <a:ext cx="431706" cy="60358"/>
              <a:chOff x="0" y="0"/>
              <a:chExt cx="406400" cy="568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 rot="5400000">
              <a:off x="1132568" y="185674"/>
              <a:ext cx="431706" cy="60358"/>
              <a:chOff x="0" y="0"/>
              <a:chExt cx="406400" cy="5682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 rot="8100000">
              <a:off x="331722" y="2119089"/>
              <a:ext cx="431706" cy="60358"/>
              <a:chOff x="0" y="0"/>
              <a:chExt cx="406400" cy="5682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 rot="8100000">
              <a:off x="1933415" y="517396"/>
              <a:ext cx="431706" cy="60358"/>
              <a:chOff x="0" y="0"/>
              <a:chExt cx="406400" cy="5682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 rot="2700000">
              <a:off x="1933415" y="2119089"/>
              <a:ext cx="431706" cy="60358"/>
              <a:chOff x="0" y="0"/>
              <a:chExt cx="406400" cy="5682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2700000">
              <a:off x="331722" y="517396"/>
              <a:ext cx="431706" cy="60358"/>
              <a:chOff x="0" y="0"/>
              <a:chExt cx="406400" cy="5682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-9459591">
              <a:off x="85006" y="887748"/>
              <a:ext cx="431706" cy="60358"/>
              <a:chOff x="0" y="0"/>
              <a:chExt cx="406400" cy="5682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 rot="-9459591">
              <a:off x="2180130" y="1748736"/>
              <a:ext cx="431706" cy="60358"/>
              <a:chOff x="0" y="0"/>
              <a:chExt cx="406400" cy="56820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 rot="6740408">
              <a:off x="702074" y="2365804"/>
              <a:ext cx="431706" cy="60358"/>
              <a:chOff x="0" y="0"/>
              <a:chExt cx="406400" cy="5682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 rot="6740408">
              <a:off x="1563062" y="270680"/>
              <a:ext cx="431706" cy="60358"/>
              <a:chOff x="0" y="0"/>
              <a:chExt cx="406400" cy="5682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4040408">
              <a:off x="1568901" y="2363385"/>
              <a:ext cx="431706" cy="60358"/>
              <a:chOff x="0" y="0"/>
              <a:chExt cx="406400" cy="5682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4040408">
              <a:off x="696235" y="273099"/>
              <a:ext cx="431706" cy="60358"/>
              <a:chOff x="0" y="0"/>
              <a:chExt cx="406400" cy="5682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 rot="9461699">
              <a:off x="84743" y="1728762"/>
              <a:ext cx="431706" cy="60358"/>
              <a:chOff x="0" y="0"/>
              <a:chExt cx="406400" cy="5682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 rot="9461699">
              <a:off x="2180393" y="869059"/>
              <a:ext cx="431706" cy="60358"/>
              <a:chOff x="0" y="0"/>
              <a:chExt cx="406400" cy="5682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3" name="TextBox 93"/>
          <p:cNvSpPr txBox="1"/>
          <p:nvPr/>
        </p:nvSpPr>
        <p:spPr>
          <a:xfrm>
            <a:off x="3792466" y="4876630"/>
            <a:ext cx="201311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Die Saison: 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21.03 – 31.10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785872" y="3491366"/>
            <a:ext cx="2363331" cy="534402"/>
            <a:chOff x="0" y="0"/>
            <a:chExt cx="1797258" cy="406400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Box 96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7" name="TextBox 97"/>
          <p:cNvSpPr txBox="1"/>
          <p:nvPr/>
        </p:nvSpPr>
        <p:spPr>
          <a:xfrm>
            <a:off x="79856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ERSTER STEIN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865076" y="7077817"/>
            <a:ext cx="2230314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Ratsbeschluss </a:t>
            </a:r>
          </a:p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ist nicht erforderlich.</a:t>
            </a:r>
          </a:p>
          <a:p>
            <a:pPr marL="0" lvl="0" indent="0" algn="l">
              <a:lnSpc>
                <a:spcPts val="2990"/>
              </a:lnSpc>
              <a:spcBef>
                <a:spcPct val="0"/>
              </a:spcBef>
            </a:pPr>
            <a:endParaRPr lang="en-US" sz="2300" spc="-23">
              <a:solidFill>
                <a:srgbClr val="303030">
                  <a:alpha val="49804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35118" cy="2084134"/>
            <a:chOff x="0" y="0"/>
            <a:chExt cx="4539290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9290" cy="548908"/>
            </a:xfrm>
            <a:custGeom>
              <a:avLst/>
              <a:gdLst/>
              <a:ahLst/>
              <a:cxnLst/>
              <a:rect l="l" t="t" r="r" b="b"/>
              <a:pathLst>
                <a:path w="4539290" h="548908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528245"/>
                  </a:lnTo>
                  <a:cubicBezTo>
                    <a:pt x="4539290" y="533725"/>
                    <a:pt x="4537113" y="538981"/>
                    <a:pt x="4533238" y="542856"/>
                  </a:cubicBezTo>
                  <a:cubicBezTo>
                    <a:pt x="4529363" y="546731"/>
                    <a:pt x="4524108" y="548908"/>
                    <a:pt x="4518627" y="548908"/>
                  </a:cubicBezTo>
                  <a:lnTo>
                    <a:pt x="20663" y="548908"/>
                  </a:lnTo>
                  <a:cubicBezTo>
                    <a:pt x="15183" y="548908"/>
                    <a:pt x="9927" y="546731"/>
                    <a:pt x="6052" y="542856"/>
                  </a:cubicBezTo>
                  <a:cubicBezTo>
                    <a:pt x="2177" y="538981"/>
                    <a:pt x="0" y="533725"/>
                    <a:pt x="0" y="528245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9290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02770"/>
            <a:ext cx="2868748" cy="6622505"/>
            <a:chOff x="0" y="0"/>
            <a:chExt cx="744195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7992" y="3124336"/>
            <a:ext cx="2890314" cy="6622505"/>
            <a:chOff x="0" y="0"/>
            <a:chExt cx="744195" cy="2016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60640" y="3102770"/>
            <a:ext cx="8612713" cy="6751900"/>
            <a:chOff x="0" y="0"/>
            <a:chExt cx="2262689" cy="20168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2689" cy="2016836"/>
            </a:xfrm>
            <a:custGeom>
              <a:avLst/>
              <a:gdLst/>
              <a:ahLst/>
              <a:cxnLst/>
              <a:rect l="l" t="t" r="r" b="b"/>
              <a:pathLst>
                <a:path w="2262689" h="2016836">
                  <a:moveTo>
                    <a:pt x="41453" y="0"/>
                  </a:moveTo>
                  <a:lnTo>
                    <a:pt x="2221236" y="0"/>
                  </a:lnTo>
                  <a:cubicBezTo>
                    <a:pt x="2232230" y="0"/>
                    <a:pt x="2242774" y="4367"/>
                    <a:pt x="2250548" y="12141"/>
                  </a:cubicBezTo>
                  <a:cubicBezTo>
                    <a:pt x="2258321" y="19915"/>
                    <a:pt x="2262689" y="30459"/>
                    <a:pt x="2262689" y="41453"/>
                  </a:cubicBezTo>
                  <a:lnTo>
                    <a:pt x="2262689" y="1975383"/>
                  </a:lnTo>
                  <a:cubicBezTo>
                    <a:pt x="2262689" y="1986377"/>
                    <a:pt x="2258321" y="1996921"/>
                    <a:pt x="2250548" y="2004694"/>
                  </a:cubicBezTo>
                  <a:cubicBezTo>
                    <a:pt x="2242774" y="2012468"/>
                    <a:pt x="2232230" y="2016836"/>
                    <a:pt x="2221236" y="2016836"/>
                  </a:cubicBezTo>
                  <a:lnTo>
                    <a:pt x="41453" y="2016836"/>
                  </a:lnTo>
                  <a:cubicBezTo>
                    <a:pt x="30459" y="2016836"/>
                    <a:pt x="19915" y="2012468"/>
                    <a:pt x="12141" y="2004694"/>
                  </a:cubicBezTo>
                  <a:cubicBezTo>
                    <a:pt x="4367" y="1996921"/>
                    <a:pt x="0" y="1986377"/>
                    <a:pt x="0" y="1975383"/>
                  </a:cubicBezTo>
                  <a:lnTo>
                    <a:pt x="0" y="41453"/>
                  </a:lnTo>
                  <a:cubicBezTo>
                    <a:pt x="0" y="30459"/>
                    <a:pt x="4367" y="19915"/>
                    <a:pt x="12141" y="12141"/>
                  </a:cubicBezTo>
                  <a:cubicBezTo>
                    <a:pt x="19915" y="4367"/>
                    <a:pt x="30459" y="0"/>
                    <a:pt x="41453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62689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79316" y="3124336"/>
            <a:ext cx="2868748" cy="6622505"/>
            <a:chOff x="0" y="0"/>
            <a:chExt cx="744195" cy="20168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35912" y="3494742"/>
            <a:ext cx="2363331" cy="534402"/>
            <a:chOff x="0" y="0"/>
            <a:chExt cx="1797258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02722" y="3491366"/>
            <a:ext cx="2363331" cy="534402"/>
            <a:chOff x="0" y="0"/>
            <a:chExt cx="1797258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487089" y="3491366"/>
            <a:ext cx="2481295" cy="534402"/>
            <a:chOff x="0" y="0"/>
            <a:chExt cx="1886966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86966" cy="406400"/>
            </a:xfrm>
            <a:custGeom>
              <a:avLst/>
              <a:gdLst/>
              <a:ahLst/>
              <a:cxnLst/>
              <a:rect l="l" t="t" r="r" b="b"/>
              <a:pathLst>
                <a:path w="1886966" h="406400">
                  <a:moveTo>
                    <a:pt x="1683766" y="0"/>
                  </a:moveTo>
                  <a:cubicBezTo>
                    <a:pt x="1795990" y="0"/>
                    <a:pt x="1886966" y="90976"/>
                    <a:pt x="1886966" y="203200"/>
                  </a:cubicBezTo>
                  <a:cubicBezTo>
                    <a:pt x="1886966" y="315424"/>
                    <a:pt x="1795990" y="406400"/>
                    <a:pt x="168376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88696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TEILNEHMENDE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HARDFACTS</a:t>
            </a:r>
          </a:p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//GOOD-TO-KNOW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48607" y="3559866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SAISON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41541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MODUS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38395" y="4324775"/>
            <a:ext cx="7304478" cy="326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3999" b="1" spc="-39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Flächen entsiegeln</a:t>
            </a:r>
          </a:p>
          <a:p>
            <a:pPr algn="l">
              <a:lnSpc>
                <a:spcPts val="5199"/>
              </a:lnSpc>
            </a:pPr>
            <a:endParaRPr lang="en-US" sz="3999" b="1" spc="-39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5199"/>
              </a:lnSpc>
            </a:pPr>
            <a:r>
              <a:rPr lang="en-US" sz="3999" b="1" spc="-39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Entsiegelung melden</a:t>
            </a:r>
          </a:p>
          <a:p>
            <a:pPr algn="l">
              <a:lnSpc>
                <a:spcPts val="5199"/>
              </a:lnSpc>
            </a:pPr>
            <a:endParaRPr lang="en-US" sz="3999" b="1" spc="-39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endParaRPr lang="en-US" sz="3999" b="1" spc="-39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732550" y="4426058"/>
            <a:ext cx="2377058" cy="437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Privat-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personen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Nachbar-schaften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Organi-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sationen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Kommunen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2025" y="1673800"/>
            <a:ext cx="110226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Wettbewerb</a:t>
            </a:r>
          </a:p>
        </p:txBody>
      </p:sp>
      <p:sp>
        <p:nvSpPr>
          <p:cNvPr id="32" name="Freeform 32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hfgg.de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06865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abpflastern.de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6409218" y="4559168"/>
            <a:ext cx="174792" cy="174792"/>
            <a:chOff x="0" y="0"/>
            <a:chExt cx="406400" cy="4064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409218" y="5893141"/>
            <a:ext cx="174792" cy="174792"/>
            <a:chOff x="0" y="0"/>
            <a:chExt cx="406400" cy="4064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6409218" y="7201642"/>
            <a:ext cx="174792" cy="174792"/>
            <a:chOff x="0" y="0"/>
            <a:chExt cx="406400" cy="4064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409218" y="8528960"/>
            <a:ext cx="174792" cy="174792"/>
            <a:chOff x="0" y="0"/>
            <a:chExt cx="406400" cy="4064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288422" y="4559168"/>
            <a:ext cx="174792" cy="174792"/>
            <a:chOff x="0" y="0"/>
            <a:chExt cx="406400" cy="4064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288422" y="5893141"/>
            <a:ext cx="174792" cy="174792"/>
            <a:chOff x="0" y="0"/>
            <a:chExt cx="406400" cy="4064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3782950" y="4314894"/>
            <a:ext cx="2022632" cy="2022632"/>
            <a:chOff x="0" y="0"/>
            <a:chExt cx="2696842" cy="2696842"/>
          </a:xfrm>
        </p:grpSpPr>
        <p:grpSp>
          <p:nvGrpSpPr>
            <p:cNvPr id="55" name="Group 55"/>
            <p:cNvGrpSpPr/>
            <p:nvPr/>
          </p:nvGrpSpPr>
          <p:grpSpPr>
            <a:xfrm>
              <a:off x="520761" y="520761"/>
              <a:ext cx="1655320" cy="1655320"/>
              <a:chOff x="0" y="0"/>
              <a:chExt cx="406400" cy="4064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203200" y="0"/>
                    </a:moveTo>
                    <a:cubicBezTo>
                      <a:pt x="315424" y="0"/>
                      <a:pt x="406400" y="90976"/>
                      <a:pt x="406400" y="203200"/>
                    </a:cubicBezTo>
                    <a:cubicBezTo>
                      <a:pt x="406400" y="315424"/>
                      <a:pt x="315424" y="406400"/>
                      <a:pt x="2032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38100"/>
                <a:ext cx="4064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" name="Group 58"/>
            <p:cNvGrpSpPr/>
            <p:nvPr/>
          </p:nvGrpSpPr>
          <p:grpSpPr>
            <a:xfrm rot="-10800000">
              <a:off x="0" y="1318242"/>
              <a:ext cx="431706" cy="60358"/>
              <a:chOff x="0" y="0"/>
              <a:chExt cx="406400" cy="5682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1" name="Group 61"/>
            <p:cNvGrpSpPr/>
            <p:nvPr/>
          </p:nvGrpSpPr>
          <p:grpSpPr>
            <a:xfrm rot="-10800000">
              <a:off x="2265136" y="1318242"/>
              <a:ext cx="431706" cy="60358"/>
              <a:chOff x="0" y="0"/>
              <a:chExt cx="406400" cy="5682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4" name="Group 64"/>
            <p:cNvGrpSpPr/>
            <p:nvPr/>
          </p:nvGrpSpPr>
          <p:grpSpPr>
            <a:xfrm rot="5400000">
              <a:off x="1132568" y="2450810"/>
              <a:ext cx="431706" cy="60358"/>
              <a:chOff x="0" y="0"/>
              <a:chExt cx="406400" cy="5682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 rot="5400000">
              <a:off x="1132568" y="185674"/>
              <a:ext cx="431706" cy="60358"/>
              <a:chOff x="0" y="0"/>
              <a:chExt cx="406400" cy="5682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 rot="8100000">
              <a:off x="331722" y="2119089"/>
              <a:ext cx="431706" cy="60358"/>
              <a:chOff x="0" y="0"/>
              <a:chExt cx="406400" cy="5682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 rot="8100000">
              <a:off x="1933415" y="517396"/>
              <a:ext cx="431706" cy="60358"/>
              <a:chOff x="0" y="0"/>
              <a:chExt cx="406400" cy="5682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 rot="2700000">
              <a:off x="1933415" y="2119089"/>
              <a:ext cx="431706" cy="60358"/>
              <a:chOff x="0" y="0"/>
              <a:chExt cx="406400" cy="5682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2700000">
              <a:off x="331722" y="517396"/>
              <a:ext cx="431706" cy="60358"/>
              <a:chOff x="0" y="0"/>
              <a:chExt cx="406400" cy="5682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 rot="-9459591">
              <a:off x="85006" y="887748"/>
              <a:ext cx="431706" cy="60358"/>
              <a:chOff x="0" y="0"/>
              <a:chExt cx="406400" cy="5682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-9459591">
              <a:off x="2180130" y="1748736"/>
              <a:ext cx="431706" cy="60358"/>
              <a:chOff x="0" y="0"/>
              <a:chExt cx="406400" cy="5682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6740408">
              <a:off x="702074" y="2365804"/>
              <a:ext cx="431706" cy="60358"/>
              <a:chOff x="0" y="0"/>
              <a:chExt cx="406400" cy="56820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 rot="6740408">
              <a:off x="1563062" y="270680"/>
              <a:ext cx="431706" cy="60358"/>
              <a:chOff x="0" y="0"/>
              <a:chExt cx="406400" cy="5682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 rot="4040408">
              <a:off x="1568901" y="2363385"/>
              <a:ext cx="431706" cy="60358"/>
              <a:chOff x="0" y="0"/>
              <a:chExt cx="406400" cy="5682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 rot="4040408">
              <a:off x="696235" y="273099"/>
              <a:ext cx="431706" cy="60358"/>
              <a:chOff x="0" y="0"/>
              <a:chExt cx="406400" cy="5682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0" name="Group 100"/>
            <p:cNvGrpSpPr/>
            <p:nvPr/>
          </p:nvGrpSpPr>
          <p:grpSpPr>
            <a:xfrm rot="9461699">
              <a:off x="84743" y="1728762"/>
              <a:ext cx="431706" cy="60358"/>
              <a:chOff x="0" y="0"/>
              <a:chExt cx="406400" cy="5682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9461699">
              <a:off x="2180393" y="869059"/>
              <a:ext cx="431706" cy="60358"/>
              <a:chOff x="0" y="0"/>
              <a:chExt cx="406400" cy="56820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06" name="TextBox 106"/>
          <p:cNvSpPr txBox="1"/>
          <p:nvPr/>
        </p:nvSpPr>
        <p:spPr>
          <a:xfrm>
            <a:off x="3792466" y="4876630"/>
            <a:ext cx="201311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Die Saison: 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21.03 – 31.10</a:t>
            </a:r>
          </a:p>
        </p:txBody>
      </p:sp>
      <p:grpSp>
        <p:nvGrpSpPr>
          <p:cNvPr id="107" name="Group 107"/>
          <p:cNvGrpSpPr/>
          <p:nvPr/>
        </p:nvGrpSpPr>
        <p:grpSpPr>
          <a:xfrm>
            <a:off x="785872" y="3491366"/>
            <a:ext cx="2363331" cy="534402"/>
            <a:chOff x="0" y="0"/>
            <a:chExt cx="1797258" cy="406400"/>
          </a:xfrm>
        </p:grpSpPr>
        <p:sp>
          <p:nvSpPr>
            <p:cNvPr id="108" name="Freeform 108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0" name="TextBox 110"/>
          <p:cNvSpPr txBox="1"/>
          <p:nvPr/>
        </p:nvSpPr>
        <p:spPr>
          <a:xfrm>
            <a:off x="79856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ERSTER STEIN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852381" y="4426058"/>
            <a:ext cx="2230314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 dem ersten Stein ist deine Kommune dabei.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12" name="TextBox 112"/>
          <p:cNvSpPr txBox="1"/>
          <p:nvPr/>
        </p:nvSpPr>
        <p:spPr>
          <a:xfrm>
            <a:off x="865076" y="7077817"/>
            <a:ext cx="2230314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Ratsbeschluss </a:t>
            </a:r>
          </a:p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ist nicht erforderlich.</a:t>
            </a:r>
          </a:p>
          <a:p>
            <a:pPr marL="0" lvl="0" indent="0" algn="l">
              <a:lnSpc>
                <a:spcPts val="2990"/>
              </a:lnSpc>
              <a:spcBef>
                <a:spcPct val="0"/>
              </a:spcBef>
            </a:pPr>
            <a:endParaRPr lang="en-US" sz="2300" spc="-23">
              <a:solidFill>
                <a:srgbClr val="303030">
                  <a:alpha val="49804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35118" cy="2084134"/>
            <a:chOff x="0" y="0"/>
            <a:chExt cx="4539290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9290" cy="548908"/>
            </a:xfrm>
            <a:custGeom>
              <a:avLst/>
              <a:gdLst/>
              <a:ahLst/>
              <a:cxnLst/>
              <a:rect l="l" t="t" r="r" b="b"/>
              <a:pathLst>
                <a:path w="4539290" h="548908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528245"/>
                  </a:lnTo>
                  <a:cubicBezTo>
                    <a:pt x="4539290" y="533725"/>
                    <a:pt x="4537113" y="538981"/>
                    <a:pt x="4533238" y="542856"/>
                  </a:cubicBezTo>
                  <a:cubicBezTo>
                    <a:pt x="4529363" y="546731"/>
                    <a:pt x="4524108" y="548908"/>
                    <a:pt x="4518627" y="548908"/>
                  </a:cubicBezTo>
                  <a:lnTo>
                    <a:pt x="20663" y="548908"/>
                  </a:lnTo>
                  <a:cubicBezTo>
                    <a:pt x="15183" y="548908"/>
                    <a:pt x="9927" y="546731"/>
                    <a:pt x="6052" y="542856"/>
                  </a:cubicBezTo>
                  <a:cubicBezTo>
                    <a:pt x="2177" y="538981"/>
                    <a:pt x="0" y="533725"/>
                    <a:pt x="0" y="528245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9290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210600"/>
            <a:ext cx="2911880" cy="6406844"/>
            <a:chOff x="0" y="0"/>
            <a:chExt cx="744195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690" y="3210600"/>
            <a:ext cx="2868748" cy="6406844"/>
            <a:chOff x="0" y="0"/>
            <a:chExt cx="744195" cy="2016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39074" y="3167468"/>
            <a:ext cx="2825616" cy="6449976"/>
            <a:chOff x="0" y="0"/>
            <a:chExt cx="744195" cy="20168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902063" y="3167468"/>
            <a:ext cx="2868748" cy="6320580"/>
            <a:chOff x="0" y="0"/>
            <a:chExt cx="744195" cy="20168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52930" y="3175382"/>
            <a:ext cx="2890314" cy="6442062"/>
            <a:chOff x="0" y="0"/>
            <a:chExt cx="744195" cy="20147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4195" cy="2014752"/>
            </a:xfrm>
            <a:custGeom>
              <a:avLst/>
              <a:gdLst/>
              <a:ahLst/>
              <a:cxnLst/>
              <a:rect l="l" t="t" r="r" b="b"/>
              <a:pathLst>
                <a:path w="744195" h="2014752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88716"/>
                  </a:lnTo>
                  <a:cubicBezTo>
                    <a:pt x="744195" y="1922143"/>
                    <a:pt x="730916" y="1954200"/>
                    <a:pt x="707280" y="1977837"/>
                  </a:cubicBezTo>
                  <a:cubicBezTo>
                    <a:pt x="683644" y="2001473"/>
                    <a:pt x="651586" y="2014752"/>
                    <a:pt x="618159" y="2014752"/>
                  </a:cubicBezTo>
                  <a:lnTo>
                    <a:pt x="126036" y="2014752"/>
                  </a:lnTo>
                  <a:cubicBezTo>
                    <a:pt x="92609" y="2014752"/>
                    <a:pt x="60551" y="2001473"/>
                    <a:pt x="36915" y="1977837"/>
                  </a:cubicBezTo>
                  <a:cubicBezTo>
                    <a:pt x="13279" y="1954200"/>
                    <a:pt x="0" y="1922143"/>
                    <a:pt x="0" y="1888716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44195" cy="2052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64971" y="3189034"/>
            <a:ext cx="5705839" cy="6446440"/>
            <a:chOff x="0" y="0"/>
            <a:chExt cx="1502772" cy="16978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502772" cy="1697828"/>
            </a:xfrm>
            <a:custGeom>
              <a:avLst/>
              <a:gdLst/>
              <a:ahLst/>
              <a:cxnLst/>
              <a:rect l="l" t="t" r="r" b="b"/>
              <a:pathLst>
                <a:path w="1502772" h="1697828">
                  <a:moveTo>
                    <a:pt x="62415" y="0"/>
                  </a:moveTo>
                  <a:lnTo>
                    <a:pt x="1440358" y="0"/>
                  </a:lnTo>
                  <a:cubicBezTo>
                    <a:pt x="1456911" y="0"/>
                    <a:pt x="1472787" y="6576"/>
                    <a:pt x="1484492" y="18281"/>
                  </a:cubicBezTo>
                  <a:cubicBezTo>
                    <a:pt x="1496197" y="29986"/>
                    <a:pt x="1502772" y="45861"/>
                    <a:pt x="1502772" y="62415"/>
                  </a:cubicBezTo>
                  <a:lnTo>
                    <a:pt x="1502772" y="1635413"/>
                  </a:lnTo>
                  <a:cubicBezTo>
                    <a:pt x="1502772" y="1669884"/>
                    <a:pt x="1474828" y="1697828"/>
                    <a:pt x="1440358" y="1697828"/>
                  </a:cubicBezTo>
                  <a:lnTo>
                    <a:pt x="62415" y="1697828"/>
                  </a:lnTo>
                  <a:cubicBezTo>
                    <a:pt x="45861" y="1697828"/>
                    <a:pt x="29986" y="1691252"/>
                    <a:pt x="18281" y="1679547"/>
                  </a:cubicBezTo>
                  <a:cubicBezTo>
                    <a:pt x="6576" y="1667842"/>
                    <a:pt x="0" y="1651966"/>
                    <a:pt x="0" y="1635413"/>
                  </a:cubicBezTo>
                  <a:lnTo>
                    <a:pt x="0" y="62415"/>
                  </a:lnTo>
                  <a:cubicBezTo>
                    <a:pt x="0" y="27944"/>
                    <a:pt x="27944" y="0"/>
                    <a:pt x="62415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502772" cy="1735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322448" y="3167468"/>
            <a:ext cx="2825616" cy="6428410"/>
            <a:chOff x="0" y="0"/>
            <a:chExt cx="744195" cy="20168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635912" y="3494742"/>
            <a:ext cx="2363331" cy="534402"/>
            <a:chOff x="0" y="0"/>
            <a:chExt cx="179725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402722" y="3491366"/>
            <a:ext cx="2363331" cy="534402"/>
            <a:chOff x="0" y="0"/>
            <a:chExt cx="1797258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245946" y="3498117"/>
            <a:ext cx="2363331" cy="534402"/>
            <a:chOff x="0" y="0"/>
            <a:chExt cx="1797258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487089" y="3491366"/>
            <a:ext cx="2481295" cy="534402"/>
            <a:chOff x="0" y="0"/>
            <a:chExt cx="1886966" cy="40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86966" cy="406400"/>
            </a:xfrm>
            <a:custGeom>
              <a:avLst/>
              <a:gdLst/>
              <a:ahLst/>
              <a:cxnLst/>
              <a:rect l="l" t="t" r="r" b="b"/>
              <a:pathLst>
                <a:path w="1886966" h="406400">
                  <a:moveTo>
                    <a:pt x="1683766" y="0"/>
                  </a:moveTo>
                  <a:cubicBezTo>
                    <a:pt x="1795990" y="0"/>
                    <a:pt x="1886966" y="90976"/>
                    <a:pt x="1886966" y="203200"/>
                  </a:cubicBezTo>
                  <a:cubicBezTo>
                    <a:pt x="1886966" y="315424"/>
                    <a:pt x="1795990" y="406400"/>
                    <a:pt x="168376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88696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TEILNEHMENDE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HARDFACTS</a:t>
            </a:r>
          </a:p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//GOOD-TO-KNOW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648607" y="3559866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SAISON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41541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MODUS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58641" y="3563242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MELDUNG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538395" y="4378193"/>
            <a:ext cx="2377058" cy="306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Flächen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entsiegeln,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Entsiegelung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melden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6732550" y="4426058"/>
            <a:ext cx="2377058" cy="437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Privat-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personen,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Nachbar-schaften,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Organi-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sationen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Kommunen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62025" y="1673800"/>
            <a:ext cx="110226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Wettbewerb</a:t>
            </a:r>
          </a:p>
        </p:txBody>
      </p:sp>
      <p:sp>
        <p:nvSpPr>
          <p:cNvPr id="45" name="Freeform 45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46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hfgg.de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006865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abpflastern.de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6409218" y="4559168"/>
            <a:ext cx="174792" cy="174792"/>
            <a:chOff x="0" y="0"/>
            <a:chExt cx="406400" cy="4064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6409218" y="5893141"/>
            <a:ext cx="174792" cy="174792"/>
            <a:chOff x="0" y="0"/>
            <a:chExt cx="406400" cy="4064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6409218" y="7201642"/>
            <a:ext cx="174792" cy="174792"/>
            <a:chOff x="0" y="0"/>
            <a:chExt cx="406400" cy="4064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6409218" y="8528960"/>
            <a:ext cx="174792" cy="174792"/>
            <a:chOff x="0" y="0"/>
            <a:chExt cx="406400" cy="4064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9288422" y="4559168"/>
            <a:ext cx="174792" cy="174792"/>
            <a:chOff x="0" y="0"/>
            <a:chExt cx="406400" cy="4064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9288422" y="5893141"/>
            <a:ext cx="174792" cy="174792"/>
            <a:chOff x="0" y="0"/>
            <a:chExt cx="406400" cy="4064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3782950" y="4314894"/>
            <a:ext cx="2022632" cy="2022632"/>
            <a:chOff x="0" y="0"/>
            <a:chExt cx="2696842" cy="2696842"/>
          </a:xfrm>
        </p:grpSpPr>
        <p:grpSp>
          <p:nvGrpSpPr>
            <p:cNvPr id="68" name="Group 68"/>
            <p:cNvGrpSpPr/>
            <p:nvPr/>
          </p:nvGrpSpPr>
          <p:grpSpPr>
            <a:xfrm>
              <a:off x="520761" y="520761"/>
              <a:ext cx="1655320" cy="1655320"/>
              <a:chOff x="0" y="0"/>
              <a:chExt cx="406400" cy="4064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203200" y="0"/>
                    </a:moveTo>
                    <a:cubicBezTo>
                      <a:pt x="315424" y="0"/>
                      <a:pt x="406400" y="90976"/>
                      <a:pt x="406400" y="203200"/>
                    </a:cubicBezTo>
                    <a:cubicBezTo>
                      <a:pt x="406400" y="315424"/>
                      <a:pt x="315424" y="406400"/>
                      <a:pt x="2032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4064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 rot="-10800000">
              <a:off x="0" y="1318242"/>
              <a:ext cx="431706" cy="60358"/>
              <a:chOff x="0" y="0"/>
              <a:chExt cx="406400" cy="5682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 rot="-10800000">
              <a:off x="2265136" y="1318242"/>
              <a:ext cx="431706" cy="60358"/>
              <a:chOff x="0" y="0"/>
              <a:chExt cx="406400" cy="5682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 rot="5400000">
              <a:off x="1132568" y="2450810"/>
              <a:ext cx="431706" cy="60358"/>
              <a:chOff x="0" y="0"/>
              <a:chExt cx="406400" cy="5682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 rot="5400000">
              <a:off x="1132568" y="185674"/>
              <a:ext cx="431706" cy="60358"/>
              <a:chOff x="0" y="0"/>
              <a:chExt cx="406400" cy="5682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 rot="8100000">
              <a:off x="331722" y="2119089"/>
              <a:ext cx="431706" cy="60358"/>
              <a:chOff x="0" y="0"/>
              <a:chExt cx="406400" cy="5682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 rot="8100000">
              <a:off x="1933415" y="517396"/>
              <a:ext cx="431706" cy="60358"/>
              <a:chOff x="0" y="0"/>
              <a:chExt cx="406400" cy="5682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 rot="2700000">
              <a:off x="1933415" y="2119089"/>
              <a:ext cx="431706" cy="60358"/>
              <a:chOff x="0" y="0"/>
              <a:chExt cx="406400" cy="5682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 rot="2700000">
              <a:off x="331722" y="517396"/>
              <a:ext cx="431706" cy="60358"/>
              <a:chOff x="0" y="0"/>
              <a:chExt cx="406400" cy="56820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 rot="-9459591">
              <a:off x="85006" y="887748"/>
              <a:ext cx="431706" cy="60358"/>
              <a:chOff x="0" y="0"/>
              <a:chExt cx="406400" cy="56820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 rot="-9459591">
              <a:off x="2180130" y="1748736"/>
              <a:ext cx="431706" cy="60358"/>
              <a:chOff x="0" y="0"/>
              <a:chExt cx="406400" cy="5682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 rot="6740408">
              <a:off x="702074" y="2365804"/>
              <a:ext cx="431706" cy="60358"/>
              <a:chOff x="0" y="0"/>
              <a:chExt cx="406400" cy="5682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 rot="6740408">
              <a:off x="1563062" y="270680"/>
              <a:ext cx="431706" cy="60358"/>
              <a:chOff x="0" y="0"/>
              <a:chExt cx="406400" cy="56820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 rot="4040408">
              <a:off x="1568901" y="2363385"/>
              <a:ext cx="431706" cy="60358"/>
              <a:chOff x="0" y="0"/>
              <a:chExt cx="406400" cy="56820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TextBox 10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0" name="Group 110"/>
            <p:cNvGrpSpPr/>
            <p:nvPr/>
          </p:nvGrpSpPr>
          <p:grpSpPr>
            <a:xfrm rot="4040408">
              <a:off x="696235" y="273099"/>
              <a:ext cx="431706" cy="60358"/>
              <a:chOff x="0" y="0"/>
              <a:chExt cx="406400" cy="56820"/>
            </a:xfrm>
          </p:grpSpPr>
          <p:sp>
            <p:nvSpPr>
              <p:cNvPr id="111" name="Freeform 11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TextBox 11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3" name="Group 113"/>
            <p:cNvGrpSpPr/>
            <p:nvPr/>
          </p:nvGrpSpPr>
          <p:grpSpPr>
            <a:xfrm rot="9461699">
              <a:off x="84743" y="1728762"/>
              <a:ext cx="431706" cy="60358"/>
              <a:chOff x="0" y="0"/>
              <a:chExt cx="406400" cy="56820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 rot="9461699">
              <a:off x="2180393" y="869059"/>
              <a:ext cx="431706" cy="60358"/>
              <a:chOff x="0" y="0"/>
              <a:chExt cx="406400" cy="56820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19" name="TextBox 119"/>
          <p:cNvSpPr txBox="1"/>
          <p:nvPr/>
        </p:nvSpPr>
        <p:spPr>
          <a:xfrm>
            <a:off x="3792466" y="4876630"/>
            <a:ext cx="201311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Die Saison: 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21.03 – 31.10</a:t>
            </a:r>
          </a:p>
        </p:txBody>
      </p:sp>
      <p:grpSp>
        <p:nvGrpSpPr>
          <p:cNvPr id="120" name="Group 120"/>
          <p:cNvGrpSpPr/>
          <p:nvPr/>
        </p:nvGrpSpPr>
        <p:grpSpPr>
          <a:xfrm>
            <a:off x="4815832" y="4170233"/>
            <a:ext cx="12954978" cy="5727570"/>
            <a:chOff x="0" y="-38100"/>
            <a:chExt cx="3417691" cy="1775453"/>
          </a:xfrm>
        </p:grpSpPr>
        <p:sp>
          <p:nvSpPr>
            <p:cNvPr id="121" name="Freeform 121"/>
            <p:cNvSpPr/>
            <p:nvPr/>
          </p:nvSpPr>
          <p:spPr>
            <a:xfrm>
              <a:off x="0" y="17040"/>
              <a:ext cx="3417691" cy="1720313"/>
            </a:xfrm>
            <a:custGeom>
              <a:avLst/>
              <a:gdLst/>
              <a:ahLst/>
              <a:cxnLst/>
              <a:rect l="l" t="t" r="r" b="b"/>
              <a:pathLst>
                <a:path w="3417691" h="1720313">
                  <a:moveTo>
                    <a:pt x="27444" y="0"/>
                  </a:moveTo>
                  <a:lnTo>
                    <a:pt x="3390247" y="0"/>
                  </a:lnTo>
                  <a:cubicBezTo>
                    <a:pt x="3405403" y="0"/>
                    <a:pt x="3417691" y="12287"/>
                    <a:pt x="3417691" y="27444"/>
                  </a:cubicBezTo>
                  <a:lnTo>
                    <a:pt x="3417691" y="1692869"/>
                  </a:lnTo>
                  <a:cubicBezTo>
                    <a:pt x="3417691" y="1708026"/>
                    <a:pt x="3405403" y="1720313"/>
                    <a:pt x="3390247" y="1720313"/>
                  </a:cubicBezTo>
                  <a:lnTo>
                    <a:pt x="27444" y="1720313"/>
                  </a:lnTo>
                  <a:cubicBezTo>
                    <a:pt x="12287" y="1720313"/>
                    <a:pt x="0" y="1708026"/>
                    <a:pt x="0" y="1692869"/>
                  </a:cubicBezTo>
                  <a:lnTo>
                    <a:pt x="0" y="27444"/>
                  </a:lnTo>
                  <a:cubicBezTo>
                    <a:pt x="0" y="12287"/>
                    <a:pt x="12287" y="0"/>
                    <a:pt x="27444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TextBox 122"/>
            <p:cNvSpPr txBox="1"/>
            <p:nvPr/>
          </p:nvSpPr>
          <p:spPr>
            <a:xfrm>
              <a:off x="0" y="-38100"/>
              <a:ext cx="3417691" cy="1758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Montserrat Medium"/>
              </a:endParaRPr>
            </a:p>
          </p:txBody>
        </p:sp>
      </p:grpSp>
      <p:sp>
        <p:nvSpPr>
          <p:cNvPr id="123" name="TextBox 123"/>
          <p:cNvSpPr txBox="1"/>
          <p:nvPr/>
        </p:nvSpPr>
        <p:spPr>
          <a:xfrm>
            <a:off x="6311849" y="5257206"/>
            <a:ext cx="9446203" cy="262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3950" b="1" spc="-39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Vorher</a:t>
            </a:r>
            <a:r>
              <a:rPr lang="en-US" sz="3950" b="1" spc="-39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- und Nachher-Foto(s)</a:t>
            </a:r>
          </a:p>
          <a:p>
            <a:pPr algn="l">
              <a:lnSpc>
                <a:spcPts val="5199"/>
              </a:lnSpc>
            </a:pPr>
            <a:r>
              <a:rPr lang="en-US" sz="3950" b="1" spc="-39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endParaRPr lang="en-US" sz="3950" b="1" spc="-39" dirty="0">
              <a:solidFill>
                <a:srgbClr val="303030"/>
              </a:solidFill>
              <a:latin typeface="Montserrat Semi-Bold"/>
              <a:ea typeface="Montserrat Semi-Bold"/>
              <a:cs typeface="Montserrat Semi-Bold"/>
            </a:endParaRPr>
          </a:p>
          <a:p>
            <a:pPr>
              <a:lnSpc>
                <a:spcPts val="5199"/>
              </a:lnSpc>
            </a:pPr>
            <a:r>
              <a:rPr lang="en-US" sz="3950" b="1" spc="-39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Quadratmeter</a:t>
            </a:r>
            <a:r>
              <a:rPr lang="en-US" sz="3950" b="1" spc="-39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der </a:t>
            </a:r>
            <a:r>
              <a:rPr lang="en-US" sz="3950" b="1" spc="-39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abgepflasterten</a:t>
            </a:r>
            <a:r>
              <a:rPr lang="en-US" sz="3950" b="1" spc="-39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3950" b="1" spc="-39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</a:t>
            </a:r>
            <a:endParaRPr lang="en-US" sz="3950" b="1" spc="-39" dirty="0" err="1">
              <a:solidFill>
                <a:srgbClr val="303030"/>
              </a:solidFill>
              <a:latin typeface="Montserrat Semi-Bold"/>
              <a:ea typeface="Montserrat Semi-Bold"/>
              <a:cs typeface="Montserrat Semi-Bold"/>
            </a:endParaRPr>
          </a:p>
        </p:txBody>
      </p:sp>
      <p:grpSp>
        <p:nvGrpSpPr>
          <p:cNvPr id="124" name="Group 124"/>
          <p:cNvGrpSpPr/>
          <p:nvPr/>
        </p:nvGrpSpPr>
        <p:grpSpPr>
          <a:xfrm>
            <a:off x="5870299" y="5438181"/>
            <a:ext cx="174792" cy="174792"/>
            <a:chOff x="0" y="0"/>
            <a:chExt cx="406400" cy="406400"/>
          </a:xfrm>
        </p:grpSpPr>
        <p:sp>
          <p:nvSpPr>
            <p:cNvPr id="125" name="Freeform 125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126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7" name="Group 127"/>
          <p:cNvGrpSpPr/>
          <p:nvPr/>
        </p:nvGrpSpPr>
        <p:grpSpPr>
          <a:xfrm>
            <a:off x="5870299" y="6843011"/>
            <a:ext cx="174792" cy="174792"/>
            <a:chOff x="0" y="0"/>
            <a:chExt cx="406400" cy="406400"/>
          </a:xfrm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Box 129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785872" y="3491366"/>
            <a:ext cx="2363331" cy="534402"/>
            <a:chOff x="0" y="0"/>
            <a:chExt cx="1797258" cy="406400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5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6" name="TextBox 136"/>
          <p:cNvSpPr txBox="1"/>
          <p:nvPr/>
        </p:nvSpPr>
        <p:spPr>
          <a:xfrm>
            <a:off x="79856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ERSTER STEIN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852381" y="4426058"/>
            <a:ext cx="2230314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 dem ersten Stein ist deine Kommune dabei.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38" name="TextBox 138"/>
          <p:cNvSpPr txBox="1"/>
          <p:nvPr/>
        </p:nvSpPr>
        <p:spPr>
          <a:xfrm>
            <a:off x="865076" y="7077817"/>
            <a:ext cx="2230314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Ratsbeschluss </a:t>
            </a:r>
          </a:p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ist nicht erforderlich.</a:t>
            </a:r>
          </a:p>
          <a:p>
            <a:pPr marL="0" lvl="0" indent="0" algn="l">
              <a:lnSpc>
                <a:spcPts val="2990"/>
              </a:lnSpc>
              <a:spcBef>
                <a:spcPct val="0"/>
              </a:spcBef>
            </a:pPr>
            <a:endParaRPr lang="en-US" sz="2300" spc="-23">
              <a:solidFill>
                <a:srgbClr val="303030">
                  <a:alpha val="49804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1028700"/>
            <a:ext cx="17235118" cy="2084134"/>
            <a:chOff x="0" y="0"/>
            <a:chExt cx="4539290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9290" cy="548908"/>
            </a:xfrm>
            <a:custGeom>
              <a:avLst/>
              <a:gdLst/>
              <a:ahLst/>
              <a:cxnLst/>
              <a:rect l="l" t="t" r="r" b="b"/>
              <a:pathLst>
                <a:path w="4539290" h="548908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528245"/>
                  </a:lnTo>
                  <a:cubicBezTo>
                    <a:pt x="4539290" y="533725"/>
                    <a:pt x="4537113" y="538981"/>
                    <a:pt x="4533238" y="542856"/>
                  </a:cubicBezTo>
                  <a:cubicBezTo>
                    <a:pt x="4529363" y="546731"/>
                    <a:pt x="4524108" y="548908"/>
                    <a:pt x="4518627" y="548908"/>
                  </a:cubicBezTo>
                  <a:lnTo>
                    <a:pt x="20663" y="548908"/>
                  </a:lnTo>
                  <a:cubicBezTo>
                    <a:pt x="15183" y="548908"/>
                    <a:pt x="9927" y="546731"/>
                    <a:pt x="6052" y="542856"/>
                  </a:cubicBezTo>
                  <a:cubicBezTo>
                    <a:pt x="2177" y="538981"/>
                    <a:pt x="0" y="533725"/>
                    <a:pt x="0" y="528245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9290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02770"/>
            <a:ext cx="2868748" cy="6838165"/>
            <a:chOff x="0" y="0"/>
            <a:chExt cx="744195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97992" y="3124336"/>
            <a:ext cx="2890314" cy="6816599"/>
            <a:chOff x="0" y="0"/>
            <a:chExt cx="744195" cy="2016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60640" y="3124336"/>
            <a:ext cx="2825616" cy="6773467"/>
            <a:chOff x="0" y="0"/>
            <a:chExt cx="744195" cy="20168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21838" y="3044373"/>
            <a:ext cx="2868749" cy="7802335"/>
            <a:chOff x="-11360" y="-38100"/>
            <a:chExt cx="755555" cy="2054936"/>
          </a:xfrm>
        </p:grpSpPr>
        <p:sp>
          <p:nvSpPr>
            <p:cNvPr id="15" name="Freeform 15"/>
            <p:cNvSpPr/>
            <p:nvPr/>
          </p:nvSpPr>
          <p:spPr>
            <a:xfrm>
              <a:off x="-11360" y="-17040"/>
              <a:ext cx="744195" cy="1783958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279316" y="3124336"/>
            <a:ext cx="2868748" cy="6816599"/>
            <a:chOff x="0" y="0"/>
            <a:chExt cx="744195" cy="20168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635912" y="3494742"/>
            <a:ext cx="2363331" cy="534402"/>
            <a:chOff x="0" y="0"/>
            <a:chExt cx="1797258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02722" y="3491366"/>
            <a:ext cx="2363331" cy="534402"/>
            <a:chOff x="0" y="0"/>
            <a:chExt cx="1797258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245946" y="3498117"/>
            <a:ext cx="2363331" cy="534402"/>
            <a:chOff x="0" y="0"/>
            <a:chExt cx="179725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87089" y="3491366"/>
            <a:ext cx="2481295" cy="534402"/>
            <a:chOff x="0" y="0"/>
            <a:chExt cx="1886966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886966" cy="406400"/>
            </a:xfrm>
            <a:custGeom>
              <a:avLst/>
              <a:gdLst/>
              <a:ahLst/>
              <a:cxnLst/>
              <a:rect l="l" t="t" r="r" b="b"/>
              <a:pathLst>
                <a:path w="1886966" h="406400">
                  <a:moveTo>
                    <a:pt x="1683766" y="0"/>
                  </a:moveTo>
                  <a:cubicBezTo>
                    <a:pt x="1795990" y="0"/>
                    <a:pt x="1886966" y="90976"/>
                    <a:pt x="1886966" y="203200"/>
                  </a:cubicBezTo>
                  <a:cubicBezTo>
                    <a:pt x="1886966" y="315424"/>
                    <a:pt x="1795990" y="406400"/>
                    <a:pt x="168376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88696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TEILNEHMENDE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HARDFACTS</a:t>
            </a:r>
          </a:p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//GOOD-TO-KNOW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648607" y="3559866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SAISON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41541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MODUS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258641" y="3563242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MELDUNG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538395" y="4378193"/>
            <a:ext cx="2377058" cy="306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Flächen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entsiegeln,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Entsiegelung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melden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2478425" y="4378193"/>
            <a:ext cx="2377058" cy="481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Vorher-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und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Nachher-Foto(s),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Quadrat-meter Steine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oder Anzahl der Steine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6732550" y="4426058"/>
            <a:ext cx="2377058" cy="437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Privat-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personen,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Nachbar-schaften,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Organi-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sationen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Kommunen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62025" y="1673800"/>
            <a:ext cx="110226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Wettbewerb</a:t>
            </a:r>
          </a:p>
        </p:txBody>
      </p:sp>
      <p:sp>
        <p:nvSpPr>
          <p:cNvPr id="40" name="Freeform 40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1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hfgg.de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006865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abpflastern.de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6409218" y="4559168"/>
            <a:ext cx="174792" cy="174792"/>
            <a:chOff x="0" y="0"/>
            <a:chExt cx="406400" cy="4064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6409218" y="5893141"/>
            <a:ext cx="174792" cy="174792"/>
            <a:chOff x="0" y="0"/>
            <a:chExt cx="406400" cy="406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6409218" y="7201642"/>
            <a:ext cx="174792" cy="174792"/>
            <a:chOff x="0" y="0"/>
            <a:chExt cx="406400" cy="406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409218" y="8528960"/>
            <a:ext cx="174792" cy="174792"/>
            <a:chOff x="0" y="0"/>
            <a:chExt cx="406400" cy="4064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288422" y="4559168"/>
            <a:ext cx="174792" cy="174792"/>
            <a:chOff x="0" y="0"/>
            <a:chExt cx="406400" cy="4064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288422" y="5893141"/>
            <a:ext cx="174792" cy="174792"/>
            <a:chOff x="0" y="0"/>
            <a:chExt cx="406400" cy="406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2211379" y="4559168"/>
            <a:ext cx="174792" cy="174792"/>
            <a:chOff x="0" y="0"/>
            <a:chExt cx="406400" cy="4064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211379" y="5893141"/>
            <a:ext cx="174792" cy="174792"/>
            <a:chOff x="0" y="0"/>
            <a:chExt cx="406400" cy="4064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2211379" y="6752296"/>
            <a:ext cx="174792" cy="174792"/>
            <a:chOff x="0" y="0"/>
            <a:chExt cx="406400" cy="4064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2211379" y="8052710"/>
            <a:ext cx="174792" cy="174792"/>
            <a:chOff x="0" y="0"/>
            <a:chExt cx="406400" cy="4064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>
                <a:alpha val="49804"/>
              </a:srgbClr>
            </a:solidFill>
            <a:ln w="19050" cap="sq">
              <a:solidFill>
                <a:srgbClr val="303030">
                  <a:alpha val="49804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3782950" y="4314894"/>
            <a:ext cx="2022632" cy="2022632"/>
            <a:chOff x="0" y="0"/>
            <a:chExt cx="2696842" cy="2696842"/>
          </a:xfrm>
        </p:grpSpPr>
        <p:grpSp>
          <p:nvGrpSpPr>
            <p:cNvPr id="75" name="Group 75"/>
            <p:cNvGrpSpPr/>
            <p:nvPr/>
          </p:nvGrpSpPr>
          <p:grpSpPr>
            <a:xfrm>
              <a:off x="520761" y="520761"/>
              <a:ext cx="1655320" cy="1655320"/>
              <a:chOff x="0" y="0"/>
              <a:chExt cx="406400" cy="4064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203200" y="0"/>
                    </a:moveTo>
                    <a:cubicBezTo>
                      <a:pt x="315424" y="0"/>
                      <a:pt x="406400" y="90976"/>
                      <a:pt x="406400" y="203200"/>
                    </a:cubicBezTo>
                    <a:cubicBezTo>
                      <a:pt x="406400" y="315424"/>
                      <a:pt x="315424" y="406400"/>
                      <a:pt x="2032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4064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 rot="-10800000">
              <a:off x="0" y="1318242"/>
              <a:ext cx="431706" cy="60358"/>
              <a:chOff x="0" y="0"/>
              <a:chExt cx="406400" cy="5682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 rot="-10800000">
              <a:off x="2265136" y="1318242"/>
              <a:ext cx="431706" cy="60358"/>
              <a:chOff x="0" y="0"/>
              <a:chExt cx="406400" cy="5682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 rot="5400000">
              <a:off x="1132568" y="2450810"/>
              <a:ext cx="431706" cy="60358"/>
              <a:chOff x="0" y="0"/>
              <a:chExt cx="406400" cy="5682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 rot="5400000">
              <a:off x="1132568" y="185674"/>
              <a:ext cx="431706" cy="60358"/>
              <a:chOff x="0" y="0"/>
              <a:chExt cx="406400" cy="5682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 rot="8100000">
              <a:off x="331722" y="2119089"/>
              <a:ext cx="431706" cy="60358"/>
              <a:chOff x="0" y="0"/>
              <a:chExt cx="406400" cy="56820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 rot="8100000">
              <a:off x="1933415" y="517396"/>
              <a:ext cx="431706" cy="60358"/>
              <a:chOff x="0" y="0"/>
              <a:chExt cx="406400" cy="56820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Box 9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 rot="2700000">
              <a:off x="1933415" y="2119089"/>
              <a:ext cx="431706" cy="60358"/>
              <a:chOff x="0" y="0"/>
              <a:chExt cx="406400" cy="5682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 rot="2700000">
              <a:off x="331722" y="517396"/>
              <a:ext cx="431706" cy="60358"/>
              <a:chOff x="0" y="0"/>
              <a:chExt cx="406400" cy="56820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TextBox 101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 rot="-9459591">
              <a:off x="85006" y="887748"/>
              <a:ext cx="431706" cy="60358"/>
              <a:chOff x="0" y="0"/>
              <a:chExt cx="406400" cy="5682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 rot="-9459591">
              <a:off x="2180130" y="1748736"/>
              <a:ext cx="431706" cy="60358"/>
              <a:chOff x="0" y="0"/>
              <a:chExt cx="406400" cy="5682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 rot="6740408">
              <a:off x="702074" y="2365804"/>
              <a:ext cx="431706" cy="60358"/>
              <a:chOff x="0" y="0"/>
              <a:chExt cx="406400" cy="5682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TextBox 11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 rot="6740408">
              <a:off x="1563062" y="270680"/>
              <a:ext cx="431706" cy="60358"/>
              <a:chOff x="0" y="0"/>
              <a:chExt cx="406400" cy="5682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TextBox 11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4" name="Group 114"/>
            <p:cNvGrpSpPr/>
            <p:nvPr/>
          </p:nvGrpSpPr>
          <p:grpSpPr>
            <a:xfrm rot="4040408">
              <a:off x="1568901" y="2363385"/>
              <a:ext cx="431706" cy="60358"/>
              <a:chOff x="0" y="0"/>
              <a:chExt cx="406400" cy="56820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TextBox 11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7" name="Group 117"/>
            <p:cNvGrpSpPr/>
            <p:nvPr/>
          </p:nvGrpSpPr>
          <p:grpSpPr>
            <a:xfrm rot="4040408">
              <a:off x="696235" y="273099"/>
              <a:ext cx="431706" cy="60358"/>
              <a:chOff x="0" y="0"/>
              <a:chExt cx="406400" cy="56820"/>
            </a:xfrm>
          </p:grpSpPr>
          <p:sp>
            <p:nvSpPr>
              <p:cNvPr id="118" name="Freeform 11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TextBox 11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0" name="Group 120"/>
            <p:cNvGrpSpPr/>
            <p:nvPr/>
          </p:nvGrpSpPr>
          <p:grpSpPr>
            <a:xfrm rot="9461699">
              <a:off x="84743" y="1728762"/>
              <a:ext cx="431706" cy="60358"/>
              <a:chOff x="0" y="0"/>
              <a:chExt cx="406400" cy="56820"/>
            </a:xfrm>
          </p:grpSpPr>
          <p:sp>
            <p:nvSpPr>
              <p:cNvPr id="121" name="Freeform 12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TextBox 12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3" name="Group 123"/>
            <p:cNvGrpSpPr/>
            <p:nvPr/>
          </p:nvGrpSpPr>
          <p:grpSpPr>
            <a:xfrm rot="9461699">
              <a:off x="2180393" y="869059"/>
              <a:ext cx="431706" cy="60358"/>
              <a:chOff x="0" y="0"/>
              <a:chExt cx="406400" cy="56820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>
                  <a:alpha val="49804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TextBox 12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26" name="TextBox 126"/>
          <p:cNvSpPr txBox="1"/>
          <p:nvPr/>
        </p:nvSpPr>
        <p:spPr>
          <a:xfrm>
            <a:off x="3792466" y="4876630"/>
            <a:ext cx="201311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Die Saison: 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21.03 – 31.10</a:t>
            </a:r>
          </a:p>
        </p:txBody>
      </p:sp>
      <p:grpSp>
        <p:nvGrpSpPr>
          <p:cNvPr id="127" name="Group 127"/>
          <p:cNvGrpSpPr/>
          <p:nvPr/>
        </p:nvGrpSpPr>
        <p:grpSpPr>
          <a:xfrm>
            <a:off x="3792466" y="4428334"/>
            <a:ext cx="13253986" cy="5060217"/>
            <a:chOff x="0" y="0"/>
            <a:chExt cx="3490762" cy="1633769"/>
          </a:xfrm>
        </p:grpSpPr>
        <p:sp>
          <p:nvSpPr>
            <p:cNvPr id="128" name="Freeform 128"/>
            <p:cNvSpPr/>
            <p:nvPr/>
          </p:nvSpPr>
          <p:spPr>
            <a:xfrm>
              <a:off x="0" y="0"/>
              <a:ext cx="3490762" cy="1633769"/>
            </a:xfrm>
            <a:custGeom>
              <a:avLst/>
              <a:gdLst/>
              <a:ahLst/>
              <a:cxnLst/>
              <a:rect l="l" t="t" r="r" b="b"/>
              <a:pathLst>
                <a:path w="3490762" h="1633769">
                  <a:moveTo>
                    <a:pt x="26870" y="0"/>
                  </a:moveTo>
                  <a:lnTo>
                    <a:pt x="3463892" y="0"/>
                  </a:lnTo>
                  <a:cubicBezTo>
                    <a:pt x="3478732" y="0"/>
                    <a:pt x="3490762" y="12030"/>
                    <a:pt x="3490762" y="26870"/>
                  </a:cubicBezTo>
                  <a:lnTo>
                    <a:pt x="3490762" y="1606899"/>
                  </a:lnTo>
                  <a:cubicBezTo>
                    <a:pt x="3490762" y="1621739"/>
                    <a:pt x="3478732" y="1633769"/>
                    <a:pt x="3463892" y="1633769"/>
                  </a:cubicBezTo>
                  <a:lnTo>
                    <a:pt x="26870" y="1633769"/>
                  </a:lnTo>
                  <a:cubicBezTo>
                    <a:pt x="12030" y="1633769"/>
                    <a:pt x="0" y="1621739"/>
                    <a:pt x="0" y="1606899"/>
                  </a:cubicBezTo>
                  <a:lnTo>
                    <a:pt x="0" y="26870"/>
                  </a:lnTo>
                  <a:cubicBezTo>
                    <a:pt x="0" y="12030"/>
                    <a:pt x="12030" y="0"/>
                    <a:pt x="26870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Box 129"/>
            <p:cNvSpPr txBox="1"/>
            <p:nvPr/>
          </p:nvSpPr>
          <p:spPr>
            <a:xfrm>
              <a:off x="0" y="-38100"/>
              <a:ext cx="3490762" cy="16718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0" name="Group 130"/>
          <p:cNvGrpSpPr/>
          <p:nvPr/>
        </p:nvGrpSpPr>
        <p:grpSpPr>
          <a:xfrm>
            <a:off x="14904605" y="3124336"/>
            <a:ext cx="2868748" cy="6751901"/>
            <a:chOff x="0" y="0"/>
            <a:chExt cx="744195" cy="2016836"/>
          </a:xfrm>
        </p:grpSpPr>
        <p:sp>
          <p:nvSpPr>
            <p:cNvPr id="131" name="Freeform 131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14902063" y="3124336"/>
            <a:ext cx="2868748" cy="6752403"/>
            <a:chOff x="0" y="0"/>
            <a:chExt cx="744195" cy="1954489"/>
          </a:xfrm>
        </p:grpSpPr>
        <p:sp>
          <p:nvSpPr>
            <p:cNvPr id="134" name="Freeform 134"/>
            <p:cNvSpPr/>
            <p:nvPr/>
          </p:nvSpPr>
          <p:spPr>
            <a:xfrm>
              <a:off x="0" y="0"/>
              <a:ext cx="744195" cy="1954489"/>
            </a:xfrm>
            <a:custGeom>
              <a:avLst/>
              <a:gdLst/>
              <a:ahLst/>
              <a:cxnLst/>
              <a:rect l="l" t="t" r="r" b="b"/>
              <a:pathLst>
                <a:path w="744195" h="1954489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28453"/>
                  </a:lnTo>
                  <a:cubicBezTo>
                    <a:pt x="744195" y="1861880"/>
                    <a:pt x="730916" y="1893937"/>
                    <a:pt x="707280" y="1917574"/>
                  </a:cubicBezTo>
                  <a:cubicBezTo>
                    <a:pt x="683644" y="1941210"/>
                    <a:pt x="651586" y="1954489"/>
                    <a:pt x="618159" y="1954489"/>
                  </a:cubicBezTo>
                  <a:lnTo>
                    <a:pt x="126036" y="1954489"/>
                  </a:lnTo>
                  <a:cubicBezTo>
                    <a:pt x="92609" y="1954489"/>
                    <a:pt x="60551" y="1941210"/>
                    <a:pt x="36915" y="1917574"/>
                  </a:cubicBezTo>
                  <a:cubicBezTo>
                    <a:pt x="13279" y="1893937"/>
                    <a:pt x="0" y="1861880"/>
                    <a:pt x="0" y="1828453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TextBox 135"/>
            <p:cNvSpPr txBox="1"/>
            <p:nvPr/>
          </p:nvSpPr>
          <p:spPr>
            <a:xfrm>
              <a:off x="0" y="-38100"/>
              <a:ext cx="744195" cy="1992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6" name="Group 136"/>
          <p:cNvGrpSpPr/>
          <p:nvPr/>
        </p:nvGrpSpPr>
        <p:grpSpPr>
          <a:xfrm>
            <a:off x="15176337" y="3491366"/>
            <a:ext cx="2363331" cy="534402"/>
            <a:chOff x="0" y="0"/>
            <a:chExt cx="1797258" cy="406400"/>
          </a:xfrm>
        </p:grpSpPr>
        <p:sp>
          <p:nvSpPr>
            <p:cNvPr id="137" name="Freeform 137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TextBox 138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9" name="TextBox 139"/>
          <p:cNvSpPr txBox="1"/>
          <p:nvPr/>
        </p:nvSpPr>
        <p:spPr>
          <a:xfrm>
            <a:off x="15189031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LIGA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3818761" y="4896269"/>
            <a:ext cx="3436080" cy="1717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600" u="sng" spc="-26" dirty="0">
                <a:solidFill>
                  <a:srgbClr val="303030"/>
                </a:solidFill>
                <a:latin typeface="Montserrat Semi-Bold"/>
                <a:ea typeface="Montserrat"/>
                <a:cs typeface="Montserrat"/>
                <a:sym typeface="Montserrat"/>
              </a:rPr>
              <a:t>* </a:t>
            </a:r>
            <a:r>
              <a:rPr lang="en-US" sz="2600" b="1" u="sng" spc="-26" dirty="0" err="1">
                <a:solidFill>
                  <a:srgbClr val="303030"/>
                </a:solidFill>
                <a:latin typeface="Montserrat Semi-Bold"/>
                <a:ea typeface="Montserrat"/>
                <a:cs typeface="Montserrat"/>
                <a:sym typeface="Montserrat Semi-Bold"/>
              </a:rPr>
              <a:t>Kommunen</a:t>
            </a:r>
            <a:r>
              <a:rPr lang="en-US" sz="2600" b="1" u="sng" spc="-26" dirty="0">
                <a:solidFill>
                  <a:srgbClr val="303030"/>
                </a:solidFill>
                <a:latin typeface="Montserrat Semi-Bold"/>
                <a:ea typeface="Montserrat"/>
                <a:cs typeface="Montserrat"/>
                <a:sym typeface="Montserrat Semi-Bold"/>
              </a:rPr>
              <a:t>-Liga</a:t>
            </a:r>
            <a:r>
              <a:rPr lang="en-US" sz="2600" b="1" u="sng" spc="-26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: </a:t>
            </a:r>
            <a:endParaRPr lang="en-US" sz="2600" b="1" u="sng" spc="-26" dirty="0">
              <a:solidFill>
                <a:srgbClr val="303030"/>
              </a:solidFill>
              <a:latin typeface="Montserrat Semi-Bold"/>
              <a:ea typeface="Montserrat Semi-Bold"/>
              <a:cs typeface="Montserrat Semi-Bold"/>
            </a:endParaRPr>
          </a:p>
          <a:p>
            <a:pPr algn="l">
              <a:lnSpc>
                <a:spcPts val="3380"/>
              </a:lnSpc>
            </a:pPr>
            <a:r>
              <a:rPr lang="en-US" sz="2600" spc="-26">
                <a:solidFill>
                  <a:srgbClr val="303030"/>
                </a:solidFill>
                <a:latin typeface="Montserrat Semi-Bold"/>
                <a:ea typeface="Montserrat"/>
                <a:cs typeface="Montserrat"/>
                <a:sym typeface="Montserrat"/>
              </a:rPr>
              <a:t>Klein (&lt; 20k)</a:t>
            </a:r>
            <a:endParaRPr lang="en-US" sz="2600" spc="-26" dirty="0">
              <a:solidFill>
                <a:srgbClr val="303030"/>
              </a:solidFill>
              <a:latin typeface="Montserrat Semi-Bold"/>
              <a:ea typeface="Montserrat"/>
              <a:cs typeface="Montserrat"/>
            </a:endParaRPr>
          </a:p>
          <a:p>
            <a:pPr algn="l">
              <a:lnSpc>
                <a:spcPts val="3380"/>
              </a:lnSpc>
            </a:pPr>
            <a:r>
              <a:rPr lang="en-US" sz="2600" spc="-26">
                <a:solidFill>
                  <a:srgbClr val="303030"/>
                </a:solidFill>
                <a:latin typeface="Montserrat Semi-Bold"/>
                <a:ea typeface="Montserrat"/>
                <a:cs typeface="Montserrat"/>
                <a:sym typeface="Montserrat"/>
              </a:rPr>
              <a:t>Mittel (20k – 100k) </a:t>
            </a:r>
            <a:endParaRPr lang="en-US" sz="2600" spc="-26" dirty="0">
              <a:solidFill>
                <a:srgbClr val="303030"/>
              </a:solidFill>
              <a:latin typeface="Montserrat Semi-Bold"/>
              <a:ea typeface="Montserrat"/>
              <a:cs typeface="Montserrat"/>
            </a:endParaRPr>
          </a:p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600" spc="-26" dirty="0" err="1">
                <a:solidFill>
                  <a:srgbClr val="303030"/>
                </a:solidFill>
                <a:latin typeface="Montserrat Semi-Bold"/>
                <a:ea typeface="Montserrat"/>
                <a:cs typeface="Montserrat"/>
                <a:sym typeface="Montserrat"/>
              </a:rPr>
              <a:t>Groß</a:t>
            </a:r>
            <a:r>
              <a:rPr lang="en-US" sz="2600" spc="-26" dirty="0">
                <a:solidFill>
                  <a:srgbClr val="303030"/>
                </a:solidFill>
                <a:latin typeface="Montserrat Semi-Bold"/>
                <a:ea typeface="Montserrat"/>
                <a:cs typeface="Montserrat"/>
                <a:sym typeface="Montserrat"/>
              </a:rPr>
              <a:t> (&gt; 100k)</a:t>
            </a:r>
            <a:endParaRPr lang="en-US" sz="2600" spc="-26" dirty="0">
              <a:solidFill>
                <a:srgbClr val="303030"/>
              </a:solidFill>
              <a:latin typeface="Montserrat Semi-Bold"/>
              <a:ea typeface="Montserrat"/>
              <a:cs typeface="Montserrat"/>
            </a:endParaRPr>
          </a:p>
        </p:txBody>
      </p:sp>
      <p:sp>
        <p:nvSpPr>
          <p:cNvPr id="141" name="TextBox 141"/>
          <p:cNvSpPr txBox="1"/>
          <p:nvPr/>
        </p:nvSpPr>
        <p:spPr>
          <a:xfrm>
            <a:off x="13823230" y="6923476"/>
            <a:ext cx="3436080" cy="2153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600" b="1" u="sng" spc="-26" dirty="0">
                <a:solidFill>
                  <a:srgbClr val="303030"/>
                </a:solidFill>
                <a:latin typeface="Montserrat"/>
                <a:ea typeface="Montserrat Semi-Bold"/>
                <a:cs typeface="Montserrat Semi-Bold"/>
                <a:sym typeface="Montserrat Semi-Bold"/>
              </a:rPr>
              <a:t>** </a:t>
            </a:r>
            <a:r>
              <a:rPr lang="en-US" sz="2600" b="1" u="sng" spc="-26" dirty="0" err="1">
                <a:solidFill>
                  <a:srgbClr val="303030"/>
                </a:solidFill>
                <a:latin typeface="Montserrat"/>
                <a:ea typeface="Montserrat Semi-Bold"/>
                <a:cs typeface="Montserrat Semi-Bold"/>
                <a:sym typeface="Montserrat Semi-Bold"/>
              </a:rPr>
              <a:t>Organisations</a:t>
            </a:r>
            <a:r>
              <a:rPr lang="en-US" sz="2600" b="1" u="sng" spc="-26" dirty="0">
                <a:solidFill>
                  <a:srgbClr val="303030"/>
                </a:solidFill>
                <a:latin typeface="Montserrat"/>
                <a:ea typeface="Montserrat Semi-Bold"/>
                <a:cs typeface="Montserrat Semi-Bold"/>
                <a:sym typeface="Montserrat Semi-Bold"/>
              </a:rPr>
              <a:t>-Liga: </a:t>
            </a:r>
            <a:endParaRPr lang="en-US" sz="2600" b="1" u="sng" spc="-26" dirty="0">
              <a:solidFill>
                <a:srgbClr val="303030"/>
              </a:solidFill>
              <a:latin typeface="Montserrat"/>
              <a:ea typeface="Montserrat Semi-Bold"/>
              <a:cs typeface="Montserrat Semi-Bold"/>
            </a:endParaRPr>
          </a:p>
          <a:p>
            <a:pPr algn="l">
              <a:lnSpc>
                <a:spcPts val="3380"/>
              </a:lnSpc>
            </a:pPr>
            <a:r>
              <a:rPr lang="en-US" sz="2600" spc="-26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frei</a:t>
            </a:r>
            <a:r>
              <a:rPr lang="en-US" sz="2600" spc="-26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spc="-26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wählbar</a:t>
            </a:r>
            <a:endParaRPr lang="en-US" sz="2600" spc="-26" dirty="0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3380"/>
              </a:lnSpc>
            </a:pPr>
            <a:r>
              <a:rPr lang="en-US" sz="2600" spc="-26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[</a:t>
            </a:r>
            <a:r>
              <a:rPr lang="en-US" sz="2600" spc="-26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z.B.</a:t>
            </a:r>
            <a:r>
              <a:rPr lang="en-US" sz="2600" spc="-26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spc="-26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Schulen</a:t>
            </a:r>
            <a:r>
              <a:rPr lang="en-US" sz="2600" spc="-26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2600" spc="-26" dirty="0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600" spc="-26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oder</a:t>
            </a:r>
            <a:r>
              <a:rPr lang="en-US" sz="2600" spc="-26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spc="-26" dirty="0" err="1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Filialen</a:t>
            </a:r>
            <a:r>
              <a:rPr lang="en-US" sz="2600" spc="-26" dirty="0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]</a:t>
            </a:r>
            <a:endParaRPr lang="en-US" sz="2600" spc="-26" dirty="0">
              <a:solidFill>
                <a:srgbClr val="303030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42" name="Group 142"/>
          <p:cNvGrpSpPr/>
          <p:nvPr/>
        </p:nvGrpSpPr>
        <p:grpSpPr>
          <a:xfrm>
            <a:off x="4337733" y="7310227"/>
            <a:ext cx="174792" cy="1015867"/>
            <a:chOff x="0" y="0"/>
            <a:chExt cx="406400" cy="2361940"/>
          </a:xfrm>
        </p:grpSpPr>
        <p:sp>
          <p:nvSpPr>
            <p:cNvPr id="143" name="Freeform 143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TextBox 144"/>
            <p:cNvSpPr txBox="1"/>
            <p:nvPr/>
          </p:nvSpPr>
          <p:spPr>
            <a:xfrm flipH="1">
              <a:off x="105548" y="12041"/>
              <a:ext cx="145162" cy="23498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5" name="Group 145"/>
          <p:cNvGrpSpPr/>
          <p:nvPr/>
        </p:nvGrpSpPr>
        <p:grpSpPr>
          <a:xfrm>
            <a:off x="4337733" y="6174457"/>
            <a:ext cx="174792" cy="174792"/>
            <a:chOff x="0" y="0"/>
            <a:chExt cx="406400" cy="406400"/>
          </a:xfrm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TextBox 147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785872" y="3491366"/>
            <a:ext cx="2363331" cy="534402"/>
            <a:chOff x="0" y="0"/>
            <a:chExt cx="1797258" cy="406400"/>
          </a:xfrm>
        </p:grpSpPr>
        <p:sp>
          <p:nvSpPr>
            <p:cNvPr id="149" name="Freeform 149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TextBox 150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1" name="TextBox 151"/>
          <p:cNvSpPr txBox="1"/>
          <p:nvPr/>
        </p:nvSpPr>
        <p:spPr>
          <a:xfrm>
            <a:off x="79856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ERSTER STEIN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4578662" y="5035166"/>
            <a:ext cx="12044591" cy="63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3950" b="1" spc="-39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Flächen</a:t>
            </a:r>
            <a:r>
              <a:rPr lang="en-US" sz="3950" b="1" spc="-39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3950" b="1" spc="-39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zählen</a:t>
            </a:r>
            <a:r>
              <a:rPr lang="en-US" sz="3950" b="1" spc="-39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für:</a:t>
            </a:r>
            <a:endParaRPr lang="en-US" dirty="0">
              <a:sym typeface="Montserrat Semi-Bold"/>
            </a:endParaRPr>
          </a:p>
        </p:txBody>
      </p:sp>
      <p:sp>
        <p:nvSpPr>
          <p:cNvPr id="153" name="TextBox 153"/>
          <p:cNvSpPr txBox="1"/>
          <p:nvPr/>
        </p:nvSpPr>
        <p:spPr>
          <a:xfrm>
            <a:off x="852381" y="4426058"/>
            <a:ext cx="2230314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>
                    <a:alpha val="49804"/>
                  </a:srgbClr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 dem ersten Stein ist deine Kommune dabei.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>
                  <a:alpha val="49804"/>
                </a:srgbClr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54" name="TextBox 154"/>
          <p:cNvSpPr txBox="1"/>
          <p:nvPr/>
        </p:nvSpPr>
        <p:spPr>
          <a:xfrm>
            <a:off x="865076" y="7077817"/>
            <a:ext cx="2230314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Ratsbeschluss </a:t>
            </a:r>
          </a:p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>
                    <a:alpha val="4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ist nicht erforderlich.</a:t>
            </a:r>
          </a:p>
          <a:p>
            <a:pPr marL="0" lvl="0" indent="0" algn="l">
              <a:lnSpc>
                <a:spcPts val="2990"/>
              </a:lnSpc>
              <a:spcBef>
                <a:spcPct val="0"/>
              </a:spcBef>
            </a:pPr>
            <a:endParaRPr lang="en-US" sz="2300" spc="-23">
              <a:solidFill>
                <a:srgbClr val="303030">
                  <a:alpha val="49804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995398D-1BEB-2339-1880-6E3FF5885413}"/>
              </a:ext>
            </a:extLst>
          </p:cNvPr>
          <p:cNvSpPr txBox="1"/>
          <p:nvPr/>
        </p:nvSpPr>
        <p:spPr>
          <a:xfrm>
            <a:off x="4682911" y="5893690"/>
            <a:ext cx="862817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Montserrat Medium"/>
                <a:ea typeface="Calibri"/>
                <a:cs typeface="Calibri"/>
              </a:rPr>
              <a:t>die </a:t>
            </a:r>
            <a:r>
              <a:rPr lang="en-US" sz="2800" b="1" dirty="0" err="1">
                <a:latin typeface="Montserrat Medium"/>
                <a:ea typeface="Calibri"/>
                <a:cs typeface="Calibri"/>
              </a:rPr>
              <a:t>Kommune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, in der die </a:t>
            </a:r>
            <a:r>
              <a:rPr lang="en-US" sz="2800" dirty="0" err="1">
                <a:latin typeface="Montserrat Medium"/>
                <a:ea typeface="Calibri"/>
                <a:cs typeface="Calibri"/>
              </a:rPr>
              <a:t>abgepflasterte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 </a:t>
            </a:r>
            <a:r>
              <a:rPr lang="en-US" sz="2800" dirty="0" err="1">
                <a:latin typeface="Montserrat Medium"/>
                <a:ea typeface="Calibri"/>
                <a:cs typeface="Calibri"/>
              </a:rPr>
              <a:t>Fläche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 </a:t>
            </a:r>
            <a:r>
              <a:rPr lang="en-US" sz="2800" dirty="0" err="1">
                <a:latin typeface="Montserrat Medium"/>
                <a:ea typeface="Calibri"/>
                <a:cs typeface="Calibri"/>
              </a:rPr>
              <a:t>liegt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*</a:t>
            </a:r>
            <a:endParaRPr lang="en-US" sz="2800" dirty="0">
              <a:latin typeface="Montserrat Medium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C4C60AD-F426-7EE0-C937-C6B91C1D790D}"/>
              </a:ext>
            </a:extLst>
          </p:cNvPr>
          <p:cNvSpPr txBox="1"/>
          <p:nvPr/>
        </p:nvSpPr>
        <p:spPr>
          <a:xfrm>
            <a:off x="4682911" y="7079822"/>
            <a:ext cx="862817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Montserrat Medium"/>
                <a:ea typeface="Calibri"/>
                <a:cs typeface="Calibri"/>
              </a:rPr>
              <a:t>(optional) </a:t>
            </a:r>
            <a:r>
              <a:rPr lang="en-US" sz="2800" b="1" dirty="0" err="1">
                <a:latin typeface="Montserrat Medium"/>
                <a:ea typeface="Calibri"/>
                <a:cs typeface="Calibri"/>
              </a:rPr>
              <a:t>eine</a:t>
            </a:r>
            <a:r>
              <a:rPr lang="en-US" sz="2800" b="1" dirty="0">
                <a:latin typeface="Montserrat Medium"/>
                <a:ea typeface="Calibri"/>
                <a:cs typeface="Calibri"/>
              </a:rPr>
              <a:t> </a:t>
            </a:r>
            <a:r>
              <a:rPr lang="en-US" sz="2800" b="1" dirty="0" err="1">
                <a:latin typeface="Montserrat Medium"/>
                <a:ea typeface="Calibri"/>
                <a:cs typeface="Calibri"/>
              </a:rPr>
              <a:t>Organisation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, der du die </a:t>
            </a:r>
            <a:r>
              <a:rPr lang="en-US" sz="2800" dirty="0" err="1">
                <a:latin typeface="Montserrat Medium"/>
                <a:ea typeface="Calibri"/>
                <a:cs typeface="Calibri"/>
              </a:rPr>
              <a:t>abgepflasterte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 </a:t>
            </a:r>
            <a:r>
              <a:rPr lang="en-US" sz="2800" dirty="0" err="1">
                <a:latin typeface="Montserrat Medium"/>
                <a:ea typeface="Calibri"/>
                <a:cs typeface="Calibri"/>
              </a:rPr>
              <a:t>Fläche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 </a:t>
            </a:r>
            <a:r>
              <a:rPr lang="en-US" sz="2800" dirty="0" err="1">
                <a:latin typeface="Montserrat Medium"/>
                <a:ea typeface="Calibri"/>
                <a:cs typeface="Calibri"/>
              </a:rPr>
              <a:t>widmen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 </a:t>
            </a:r>
            <a:r>
              <a:rPr lang="en-US" sz="2800" dirty="0" err="1">
                <a:latin typeface="Montserrat Medium"/>
                <a:ea typeface="Calibri"/>
                <a:cs typeface="Calibri"/>
              </a:rPr>
              <a:t>möchtetst</a:t>
            </a:r>
            <a:r>
              <a:rPr lang="en-US" sz="2800" dirty="0">
                <a:latin typeface="Montserrat Medium"/>
                <a:ea typeface="Calibri"/>
                <a:cs typeface="Calibri"/>
              </a:rPr>
              <a:t>**</a:t>
            </a:r>
            <a:endParaRPr lang="en-US" sz="2800" b="1">
              <a:latin typeface="Montserrat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235" y="899304"/>
            <a:ext cx="17235118" cy="1933172"/>
            <a:chOff x="0" y="0"/>
            <a:chExt cx="4539290" cy="54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9290" cy="548908"/>
            </a:xfrm>
            <a:custGeom>
              <a:avLst/>
              <a:gdLst/>
              <a:ahLst/>
              <a:cxnLst/>
              <a:rect l="l" t="t" r="r" b="b"/>
              <a:pathLst>
                <a:path w="4539290" h="548908">
                  <a:moveTo>
                    <a:pt x="20663" y="0"/>
                  </a:moveTo>
                  <a:lnTo>
                    <a:pt x="4518627" y="0"/>
                  </a:lnTo>
                  <a:cubicBezTo>
                    <a:pt x="4524108" y="0"/>
                    <a:pt x="4529363" y="2177"/>
                    <a:pt x="4533238" y="6052"/>
                  </a:cubicBezTo>
                  <a:cubicBezTo>
                    <a:pt x="4537113" y="9927"/>
                    <a:pt x="4539290" y="15183"/>
                    <a:pt x="4539290" y="20663"/>
                  </a:cubicBezTo>
                  <a:lnTo>
                    <a:pt x="4539290" y="528245"/>
                  </a:lnTo>
                  <a:cubicBezTo>
                    <a:pt x="4539290" y="533725"/>
                    <a:pt x="4537113" y="538981"/>
                    <a:pt x="4533238" y="542856"/>
                  </a:cubicBezTo>
                  <a:cubicBezTo>
                    <a:pt x="4529363" y="546731"/>
                    <a:pt x="4524108" y="548908"/>
                    <a:pt x="4518627" y="548908"/>
                  </a:cubicBezTo>
                  <a:lnTo>
                    <a:pt x="20663" y="548908"/>
                  </a:lnTo>
                  <a:cubicBezTo>
                    <a:pt x="15183" y="548908"/>
                    <a:pt x="9927" y="546731"/>
                    <a:pt x="6052" y="542856"/>
                  </a:cubicBezTo>
                  <a:cubicBezTo>
                    <a:pt x="2177" y="538981"/>
                    <a:pt x="0" y="533725"/>
                    <a:pt x="0" y="528245"/>
                  </a:cubicBezTo>
                  <a:lnTo>
                    <a:pt x="0" y="20663"/>
                  </a:lnTo>
                  <a:cubicBezTo>
                    <a:pt x="0" y="15183"/>
                    <a:pt x="2177" y="9927"/>
                    <a:pt x="6052" y="6052"/>
                  </a:cubicBezTo>
                  <a:cubicBezTo>
                    <a:pt x="9927" y="2177"/>
                    <a:pt x="15183" y="0"/>
                    <a:pt x="20663" y="0"/>
                  </a:cubicBezTo>
                  <a:close/>
                </a:path>
              </a:pathLst>
            </a:custGeom>
            <a:solidFill>
              <a:srgbClr val="BCACF6">
                <a:alpha val="6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39290" cy="587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235" y="3124336"/>
            <a:ext cx="2890314" cy="6773467"/>
            <a:chOff x="0" y="0"/>
            <a:chExt cx="744195" cy="20168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41124" y="3124336"/>
            <a:ext cx="2825616" cy="6773467"/>
            <a:chOff x="0" y="0"/>
            <a:chExt cx="744195" cy="20168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60640" y="3124336"/>
            <a:ext cx="2825616" cy="6773467"/>
            <a:chOff x="0" y="0"/>
            <a:chExt cx="744195" cy="20168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21839" y="3124336"/>
            <a:ext cx="2825616" cy="6751901"/>
            <a:chOff x="0" y="0"/>
            <a:chExt cx="744195" cy="20168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861473" y="3124336"/>
            <a:ext cx="2911880" cy="6751901"/>
            <a:chOff x="0" y="0"/>
            <a:chExt cx="744195" cy="20168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322448" y="3124336"/>
            <a:ext cx="2825616" cy="6751901"/>
            <a:chOff x="0" y="0"/>
            <a:chExt cx="744195" cy="201683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4195" cy="2016836"/>
            </a:xfrm>
            <a:custGeom>
              <a:avLst/>
              <a:gdLst/>
              <a:ahLst/>
              <a:cxnLst/>
              <a:rect l="l" t="t" r="r" b="b"/>
              <a:pathLst>
                <a:path w="744195" h="2016836">
                  <a:moveTo>
                    <a:pt x="126036" y="0"/>
                  </a:moveTo>
                  <a:lnTo>
                    <a:pt x="618159" y="0"/>
                  </a:lnTo>
                  <a:cubicBezTo>
                    <a:pt x="651586" y="0"/>
                    <a:pt x="683644" y="13279"/>
                    <a:pt x="707280" y="36915"/>
                  </a:cubicBezTo>
                  <a:cubicBezTo>
                    <a:pt x="730916" y="60551"/>
                    <a:pt x="744195" y="92609"/>
                    <a:pt x="744195" y="126036"/>
                  </a:cubicBezTo>
                  <a:lnTo>
                    <a:pt x="744195" y="1890800"/>
                  </a:lnTo>
                  <a:cubicBezTo>
                    <a:pt x="744195" y="1924227"/>
                    <a:pt x="730916" y="1956284"/>
                    <a:pt x="707280" y="1979921"/>
                  </a:cubicBezTo>
                  <a:cubicBezTo>
                    <a:pt x="683644" y="2003557"/>
                    <a:pt x="651586" y="2016836"/>
                    <a:pt x="618159" y="2016836"/>
                  </a:cubicBezTo>
                  <a:lnTo>
                    <a:pt x="126036" y="2016836"/>
                  </a:lnTo>
                  <a:cubicBezTo>
                    <a:pt x="92609" y="2016836"/>
                    <a:pt x="60551" y="2003557"/>
                    <a:pt x="36915" y="1979921"/>
                  </a:cubicBezTo>
                  <a:cubicBezTo>
                    <a:pt x="13279" y="1956284"/>
                    <a:pt x="0" y="1924227"/>
                    <a:pt x="0" y="1890800"/>
                  </a:cubicBezTo>
                  <a:lnTo>
                    <a:pt x="0" y="126036"/>
                  </a:lnTo>
                  <a:cubicBezTo>
                    <a:pt x="0" y="92609"/>
                    <a:pt x="13279" y="60551"/>
                    <a:pt x="36915" y="36915"/>
                  </a:cubicBezTo>
                  <a:cubicBezTo>
                    <a:pt x="60551" y="13279"/>
                    <a:pt x="92609" y="0"/>
                    <a:pt x="126036" y="0"/>
                  </a:cubicBezTo>
                  <a:close/>
                </a:path>
              </a:pathLst>
            </a:custGeom>
            <a:solidFill>
              <a:srgbClr val="BCAC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744195" cy="2054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635912" y="3494742"/>
            <a:ext cx="2363331" cy="534402"/>
            <a:chOff x="0" y="0"/>
            <a:chExt cx="1797258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402722" y="3491366"/>
            <a:ext cx="2363331" cy="534402"/>
            <a:chOff x="0" y="0"/>
            <a:chExt cx="1797258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245946" y="3498117"/>
            <a:ext cx="2363331" cy="534402"/>
            <a:chOff x="0" y="0"/>
            <a:chExt cx="1797258" cy="4064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176337" y="3491366"/>
            <a:ext cx="2363331" cy="534402"/>
            <a:chOff x="0" y="0"/>
            <a:chExt cx="1797258" cy="4064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487089" y="3491366"/>
            <a:ext cx="2481295" cy="534402"/>
            <a:chOff x="0" y="0"/>
            <a:chExt cx="1886966" cy="40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86966" cy="406400"/>
            </a:xfrm>
            <a:custGeom>
              <a:avLst/>
              <a:gdLst/>
              <a:ahLst/>
              <a:cxnLst/>
              <a:rect l="l" t="t" r="r" b="b"/>
              <a:pathLst>
                <a:path w="1886966" h="406400">
                  <a:moveTo>
                    <a:pt x="1683766" y="0"/>
                  </a:moveTo>
                  <a:cubicBezTo>
                    <a:pt x="1795990" y="0"/>
                    <a:pt x="1886966" y="90976"/>
                    <a:pt x="1886966" y="203200"/>
                  </a:cubicBezTo>
                  <a:cubicBezTo>
                    <a:pt x="1886966" y="315424"/>
                    <a:pt x="1795990" y="406400"/>
                    <a:pt x="168376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88696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3030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TEILNEHMENDE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648607" y="3559866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SAISON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1541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MODUS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258641" y="3563242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MELDUNG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189031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LIGA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52381" y="4426058"/>
            <a:ext cx="2230314" cy="262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Ab dem ersten Stein ist deine Kommune dabei.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538395" y="4378193"/>
            <a:ext cx="2377058" cy="306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Flächen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entsiegeln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Entsiegelung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melden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478425" y="4378193"/>
            <a:ext cx="2377058" cy="401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Vorher</a:t>
            </a:r>
            <a:r>
              <a:rPr lang="en-US" sz="2700" b="1" spc="-27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-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und 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Nachher-Foto(s)</a:t>
            </a:r>
          </a:p>
          <a:p>
            <a:pPr algn="l">
              <a:lnSpc>
                <a:spcPts val="3510"/>
              </a:lnSpc>
            </a:pPr>
            <a:r>
              <a:rPr lang="en-US" sz="2700" b="1" spc="-27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endParaRPr lang="en-US" sz="2700" b="1" spc="-27" dirty="0">
              <a:solidFill>
                <a:srgbClr val="303030"/>
              </a:solidFill>
              <a:latin typeface="Montserrat Semi-Bold"/>
              <a:ea typeface="Montserrat Semi-Bold"/>
              <a:cs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Quadrat-meter </a:t>
            </a:r>
            <a:r>
              <a:rPr lang="en-US" sz="2700" b="1" spc="-27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  <a:spcBef>
                <a:spcPct val="0"/>
              </a:spcBef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5351129" y="4378193"/>
            <a:ext cx="2377058" cy="356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Flächen</a:t>
            </a:r>
            <a:r>
              <a:rPr lang="en-US" sz="2700" b="1" spc="-27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2700" b="1" spc="-27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zählen</a:t>
            </a:r>
            <a:r>
              <a:rPr lang="en-US" sz="2700" b="1" spc="-27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</a:p>
          <a:p>
            <a:pPr algn="l">
              <a:lnSpc>
                <a:spcPts val="3510"/>
              </a:lnSpc>
            </a:pPr>
            <a:r>
              <a:rPr lang="en-US" sz="2700" b="1" spc="-27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für </a:t>
            </a:r>
            <a:r>
              <a:rPr lang="en-US" sz="2700" b="1" spc="-27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Kommunen</a:t>
            </a:r>
            <a:r>
              <a:rPr lang="en-US" sz="2700" b="1" spc="-27" dirty="0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und (optional) </a:t>
            </a:r>
            <a:endParaRPr lang="en-US" sz="2700" b="1" spc="-27" dirty="0">
              <a:solidFill>
                <a:srgbClr val="303030"/>
              </a:solidFill>
              <a:latin typeface="Montserrat Semi-Bold"/>
              <a:ea typeface="Montserrat Semi-Bold"/>
              <a:cs typeface="Montserrat Semi-Bold"/>
            </a:endParaRP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r>
              <a:rPr lang="en-US" sz="2700" b="1" spc="-27" dirty="0" err="1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Organisationen</a:t>
            </a:r>
            <a:endParaRPr lang="en-US" sz="2700" b="1" spc="-27" dirty="0" err="1">
              <a:solidFill>
                <a:srgbClr val="303030"/>
              </a:solidFill>
              <a:latin typeface="Montserrat Semi-Bold"/>
              <a:ea typeface="Montserrat Semi-Bold"/>
              <a:cs typeface="Montserrat Semi-Bold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6732550" y="4426058"/>
            <a:ext cx="2377058" cy="437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Privat-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personen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Nachbar-schaften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Organi-</a:t>
            </a: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sationen </a:t>
            </a:r>
          </a:p>
          <a:p>
            <a:pPr algn="l">
              <a:lnSpc>
                <a:spcPts val="3510"/>
              </a:lnSpc>
            </a:pPr>
            <a:endParaRPr lang="en-US" sz="2700" b="1" spc="-27">
              <a:solidFill>
                <a:srgbClr val="30303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Kommunen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962025" y="1673800"/>
            <a:ext cx="11022675" cy="115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0"/>
              </a:lnSpc>
              <a:spcBef>
                <a:spcPct val="0"/>
              </a:spcBef>
            </a:pPr>
            <a:r>
              <a:rPr lang="en-US" sz="9761" b="1" spc="-390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Der Wettbewerb</a:t>
            </a:r>
          </a:p>
        </p:txBody>
      </p:sp>
      <p:sp>
        <p:nvSpPr>
          <p:cNvPr id="50" name="Freeform 50"/>
          <p:cNvSpPr/>
          <p:nvPr/>
        </p:nvSpPr>
        <p:spPr>
          <a:xfrm>
            <a:off x="896601" y="235846"/>
            <a:ext cx="646738" cy="646738"/>
          </a:xfrm>
          <a:custGeom>
            <a:avLst/>
            <a:gdLst/>
            <a:ahLst/>
            <a:cxnLst/>
            <a:rect l="l" t="t" r="r" b="b"/>
            <a:pathLst>
              <a:path w="646738" h="646738">
                <a:moveTo>
                  <a:pt x="0" y="0"/>
                </a:moveTo>
                <a:lnTo>
                  <a:pt x="646738" y="0"/>
                </a:lnTo>
                <a:lnTo>
                  <a:pt x="646738" y="646738"/>
                </a:lnTo>
                <a:lnTo>
                  <a:pt x="0" y="6467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16255621" y="406815"/>
            <a:ext cx="1174505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hfgg.de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755750" y="342045"/>
            <a:ext cx="644464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 spc="-96">
                <a:solidFill>
                  <a:srgbClr val="5F0F9B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abpflastern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006865" y="406815"/>
            <a:ext cx="2001913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400"/>
              </a:lnSpc>
            </a:pPr>
            <a:r>
              <a:rPr lang="en-US" sz="2000" b="1" u="sng" spc="40">
                <a:solidFill>
                  <a:srgbClr val="5F0F9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abpflastern.de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6409218" y="4559168"/>
            <a:ext cx="174792" cy="174792"/>
            <a:chOff x="0" y="0"/>
            <a:chExt cx="406400" cy="4064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6409218" y="5893141"/>
            <a:ext cx="174792" cy="174792"/>
            <a:chOff x="0" y="0"/>
            <a:chExt cx="406400" cy="406400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6409218" y="7201642"/>
            <a:ext cx="174792" cy="174792"/>
            <a:chOff x="0" y="0"/>
            <a:chExt cx="406400" cy="4064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6409218" y="8528960"/>
            <a:ext cx="174792" cy="174792"/>
            <a:chOff x="0" y="0"/>
            <a:chExt cx="406400" cy="4064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9288422" y="4559168"/>
            <a:ext cx="174792" cy="174792"/>
            <a:chOff x="0" y="0"/>
            <a:chExt cx="406400" cy="4064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9288422" y="5893141"/>
            <a:ext cx="174792" cy="174792"/>
            <a:chOff x="0" y="0"/>
            <a:chExt cx="406400" cy="406400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211379" y="4559168"/>
            <a:ext cx="174792" cy="174792"/>
            <a:chOff x="0" y="0"/>
            <a:chExt cx="406400" cy="4064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2211379" y="5332424"/>
            <a:ext cx="174792" cy="174792"/>
            <a:chOff x="0" y="0"/>
            <a:chExt cx="406400" cy="4064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2211379" y="6752296"/>
            <a:ext cx="174792" cy="174792"/>
            <a:chOff x="0" y="0"/>
            <a:chExt cx="406400" cy="4064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5081087" y="4559168"/>
            <a:ext cx="174792" cy="174792"/>
            <a:chOff x="0" y="0"/>
            <a:chExt cx="406400" cy="4064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406400" h="406400">
                  <a:moveTo>
                    <a:pt x="203200" y="0"/>
                  </a:moveTo>
                  <a:cubicBezTo>
                    <a:pt x="315424" y="0"/>
                    <a:pt x="406400" y="90976"/>
                    <a:pt x="406400" y="203200"/>
                  </a:cubicBezTo>
                  <a:cubicBezTo>
                    <a:pt x="406400" y="315424"/>
                    <a:pt x="315424" y="406400"/>
                    <a:pt x="2032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38100"/>
              <a:ext cx="4064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3782950" y="4314894"/>
            <a:ext cx="2022632" cy="2022632"/>
            <a:chOff x="0" y="0"/>
            <a:chExt cx="2696842" cy="2696842"/>
          </a:xfrm>
        </p:grpSpPr>
        <p:grpSp>
          <p:nvGrpSpPr>
            <p:cNvPr id="91" name="Group 91"/>
            <p:cNvGrpSpPr/>
            <p:nvPr/>
          </p:nvGrpSpPr>
          <p:grpSpPr>
            <a:xfrm>
              <a:off x="520761" y="520761"/>
              <a:ext cx="1655320" cy="1655320"/>
              <a:chOff x="0" y="0"/>
              <a:chExt cx="406400" cy="40640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6400">
                    <a:moveTo>
                      <a:pt x="203200" y="0"/>
                    </a:moveTo>
                    <a:cubicBezTo>
                      <a:pt x="315424" y="0"/>
                      <a:pt x="406400" y="90976"/>
                      <a:pt x="406400" y="203200"/>
                    </a:cubicBezTo>
                    <a:cubicBezTo>
                      <a:pt x="406400" y="315424"/>
                      <a:pt x="315424" y="406400"/>
                      <a:pt x="2032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38100"/>
                <a:ext cx="4064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 rot="-10800000">
              <a:off x="0" y="1318242"/>
              <a:ext cx="431706" cy="60358"/>
              <a:chOff x="0" y="0"/>
              <a:chExt cx="406400" cy="5682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 rot="-10800000">
              <a:off x="2265136" y="1318242"/>
              <a:ext cx="431706" cy="60358"/>
              <a:chOff x="0" y="0"/>
              <a:chExt cx="406400" cy="5682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0" name="Group 100"/>
            <p:cNvGrpSpPr/>
            <p:nvPr/>
          </p:nvGrpSpPr>
          <p:grpSpPr>
            <a:xfrm rot="5400000">
              <a:off x="1132568" y="2450810"/>
              <a:ext cx="431706" cy="60358"/>
              <a:chOff x="0" y="0"/>
              <a:chExt cx="406400" cy="5682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3" name="Group 103"/>
            <p:cNvGrpSpPr/>
            <p:nvPr/>
          </p:nvGrpSpPr>
          <p:grpSpPr>
            <a:xfrm rot="5400000">
              <a:off x="1132568" y="185674"/>
              <a:ext cx="431706" cy="60358"/>
              <a:chOff x="0" y="0"/>
              <a:chExt cx="406400" cy="56820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TextBox 10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6" name="Group 106"/>
            <p:cNvGrpSpPr/>
            <p:nvPr/>
          </p:nvGrpSpPr>
          <p:grpSpPr>
            <a:xfrm rot="8100000">
              <a:off x="331722" y="2119089"/>
              <a:ext cx="431706" cy="60358"/>
              <a:chOff x="0" y="0"/>
              <a:chExt cx="406400" cy="56820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9" name="Group 109"/>
            <p:cNvGrpSpPr/>
            <p:nvPr/>
          </p:nvGrpSpPr>
          <p:grpSpPr>
            <a:xfrm rot="8100000">
              <a:off x="1933415" y="517396"/>
              <a:ext cx="431706" cy="60358"/>
              <a:chOff x="0" y="0"/>
              <a:chExt cx="406400" cy="56820"/>
            </a:xfrm>
          </p:grpSpPr>
          <p:sp>
            <p:nvSpPr>
              <p:cNvPr id="110" name="Freeform 110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TextBox 111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2" name="Group 112"/>
            <p:cNvGrpSpPr/>
            <p:nvPr/>
          </p:nvGrpSpPr>
          <p:grpSpPr>
            <a:xfrm rot="2700000">
              <a:off x="1933415" y="2119089"/>
              <a:ext cx="431706" cy="60358"/>
              <a:chOff x="0" y="0"/>
              <a:chExt cx="406400" cy="56820"/>
            </a:xfrm>
          </p:grpSpPr>
          <p:sp>
            <p:nvSpPr>
              <p:cNvPr id="113" name="Freeform 113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TextBox 114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5" name="Group 115"/>
            <p:cNvGrpSpPr/>
            <p:nvPr/>
          </p:nvGrpSpPr>
          <p:grpSpPr>
            <a:xfrm rot="2700000">
              <a:off x="331722" y="517396"/>
              <a:ext cx="431706" cy="60358"/>
              <a:chOff x="0" y="0"/>
              <a:chExt cx="406400" cy="5682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-9459591">
              <a:off x="85006" y="887748"/>
              <a:ext cx="431706" cy="60358"/>
              <a:chOff x="0" y="0"/>
              <a:chExt cx="406400" cy="56820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 rot="-9459591">
              <a:off x="2180130" y="1748736"/>
              <a:ext cx="431706" cy="60358"/>
              <a:chOff x="0" y="0"/>
              <a:chExt cx="406400" cy="5682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6740408">
              <a:off x="702074" y="2365804"/>
              <a:ext cx="431706" cy="60358"/>
              <a:chOff x="0" y="0"/>
              <a:chExt cx="406400" cy="5682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7" name="Group 127"/>
            <p:cNvGrpSpPr/>
            <p:nvPr/>
          </p:nvGrpSpPr>
          <p:grpSpPr>
            <a:xfrm rot="6740408">
              <a:off x="1563062" y="270680"/>
              <a:ext cx="431706" cy="60358"/>
              <a:chOff x="0" y="0"/>
              <a:chExt cx="406400" cy="56820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0" name="Group 130"/>
            <p:cNvGrpSpPr/>
            <p:nvPr/>
          </p:nvGrpSpPr>
          <p:grpSpPr>
            <a:xfrm rot="4040408">
              <a:off x="1568901" y="2363385"/>
              <a:ext cx="431706" cy="60358"/>
              <a:chOff x="0" y="0"/>
              <a:chExt cx="406400" cy="56820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TextBox 132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3" name="Group 133"/>
            <p:cNvGrpSpPr/>
            <p:nvPr/>
          </p:nvGrpSpPr>
          <p:grpSpPr>
            <a:xfrm rot="4040408">
              <a:off x="696235" y="273099"/>
              <a:ext cx="431706" cy="60358"/>
              <a:chOff x="0" y="0"/>
              <a:chExt cx="406400" cy="56820"/>
            </a:xfrm>
          </p:grpSpPr>
          <p:sp>
            <p:nvSpPr>
              <p:cNvPr id="134" name="Freeform 134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TextBox 135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6" name="Group 136"/>
            <p:cNvGrpSpPr/>
            <p:nvPr/>
          </p:nvGrpSpPr>
          <p:grpSpPr>
            <a:xfrm rot="9461699">
              <a:off x="84743" y="1728762"/>
              <a:ext cx="431706" cy="60358"/>
              <a:chOff x="0" y="0"/>
              <a:chExt cx="406400" cy="56820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TextBox 138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9" name="Group 139"/>
            <p:cNvGrpSpPr/>
            <p:nvPr/>
          </p:nvGrpSpPr>
          <p:grpSpPr>
            <a:xfrm rot="9461699">
              <a:off x="2180393" y="869059"/>
              <a:ext cx="431706" cy="60358"/>
              <a:chOff x="0" y="0"/>
              <a:chExt cx="406400" cy="56820"/>
            </a:xfrm>
          </p:grpSpPr>
          <p:sp>
            <p:nvSpPr>
              <p:cNvPr id="140" name="Freeform 140"/>
              <p:cNvSpPr/>
              <p:nvPr/>
            </p:nvSpPr>
            <p:spPr>
              <a:xfrm>
                <a:off x="0" y="0"/>
                <a:ext cx="406400" cy="5682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6820">
                    <a:moveTo>
                      <a:pt x="203200" y="0"/>
                    </a:moveTo>
                    <a:cubicBezTo>
                      <a:pt x="315424" y="0"/>
                      <a:pt x="406400" y="12720"/>
                      <a:pt x="406400" y="28410"/>
                    </a:cubicBezTo>
                    <a:cubicBezTo>
                      <a:pt x="406400" y="44100"/>
                      <a:pt x="315424" y="56820"/>
                      <a:pt x="203200" y="56820"/>
                    </a:cubicBezTo>
                    <a:lnTo>
                      <a:pt x="203200" y="56820"/>
                    </a:lnTo>
                    <a:cubicBezTo>
                      <a:pt x="90976" y="56820"/>
                      <a:pt x="0" y="44100"/>
                      <a:pt x="0" y="28410"/>
                    </a:cubicBezTo>
                    <a:cubicBezTo>
                      <a:pt x="0" y="1272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8EC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TextBox 141"/>
              <p:cNvSpPr txBox="1"/>
              <p:nvPr/>
            </p:nvSpPr>
            <p:spPr>
              <a:xfrm>
                <a:off x="0" y="-38100"/>
                <a:ext cx="406400" cy="949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42" name="TextBox 142"/>
          <p:cNvSpPr txBox="1"/>
          <p:nvPr/>
        </p:nvSpPr>
        <p:spPr>
          <a:xfrm>
            <a:off x="3792466" y="4876630"/>
            <a:ext cx="2013116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Die Saison: </a:t>
            </a: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r>
              <a:rPr lang="en-US" sz="2700" b="1" spc="-27">
                <a:solidFill>
                  <a:srgbClr val="30303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21.03 – 31.10</a:t>
            </a:r>
          </a:p>
        </p:txBody>
      </p:sp>
      <p:grpSp>
        <p:nvGrpSpPr>
          <p:cNvPr id="143" name="Group 143"/>
          <p:cNvGrpSpPr/>
          <p:nvPr/>
        </p:nvGrpSpPr>
        <p:grpSpPr>
          <a:xfrm>
            <a:off x="785872" y="3491366"/>
            <a:ext cx="2363331" cy="534402"/>
            <a:chOff x="0" y="0"/>
            <a:chExt cx="1797258" cy="406400"/>
          </a:xfrm>
        </p:grpSpPr>
        <p:sp>
          <p:nvSpPr>
            <p:cNvPr id="144" name="Freeform 144"/>
            <p:cNvSpPr/>
            <p:nvPr/>
          </p:nvSpPr>
          <p:spPr>
            <a:xfrm>
              <a:off x="0" y="0"/>
              <a:ext cx="1797258" cy="406400"/>
            </a:xfrm>
            <a:custGeom>
              <a:avLst/>
              <a:gdLst/>
              <a:ahLst/>
              <a:cxnLst/>
              <a:rect l="l" t="t" r="r" b="b"/>
              <a:pathLst>
                <a:path w="1797258" h="406400">
                  <a:moveTo>
                    <a:pt x="1594058" y="0"/>
                  </a:moveTo>
                  <a:cubicBezTo>
                    <a:pt x="1706282" y="0"/>
                    <a:pt x="1797258" y="90976"/>
                    <a:pt x="1797258" y="203200"/>
                  </a:cubicBezTo>
                  <a:cubicBezTo>
                    <a:pt x="1797258" y="315424"/>
                    <a:pt x="1706282" y="406400"/>
                    <a:pt x="159405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EC"/>
            </a:solidFill>
            <a:ln w="19050" cap="sq">
              <a:solidFill>
                <a:srgbClr val="30303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TextBox 145"/>
            <p:cNvSpPr txBox="1"/>
            <p:nvPr/>
          </p:nvSpPr>
          <p:spPr>
            <a:xfrm>
              <a:off x="0" y="-38100"/>
              <a:ext cx="179725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6" name="TextBox 146"/>
          <p:cNvSpPr txBox="1"/>
          <p:nvPr/>
        </p:nvSpPr>
        <p:spPr>
          <a:xfrm>
            <a:off x="798567" y="3556491"/>
            <a:ext cx="2350637" cy="37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6"/>
              </a:lnSpc>
            </a:pPr>
            <a:r>
              <a:rPr lang="en-US" sz="2197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ERSTER STEIN</a:t>
            </a:r>
          </a:p>
        </p:txBody>
      </p:sp>
      <p:sp>
        <p:nvSpPr>
          <p:cNvPr id="147" name="TextBox 147"/>
          <p:cNvSpPr txBox="1"/>
          <p:nvPr/>
        </p:nvSpPr>
        <p:spPr>
          <a:xfrm>
            <a:off x="13613925" y="1595213"/>
            <a:ext cx="3645375" cy="67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HARDFACTS</a:t>
            </a:r>
          </a:p>
          <a:p>
            <a:pPr algn="r">
              <a:lnSpc>
                <a:spcPts val="2630"/>
              </a:lnSpc>
            </a:pPr>
            <a:r>
              <a:rPr lang="en-US" sz="241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//GOOD-TO-KNOW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865076" y="7077817"/>
            <a:ext cx="2230314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Ratsbeschluss </a:t>
            </a:r>
          </a:p>
          <a:p>
            <a:pPr algn="l">
              <a:lnSpc>
                <a:spcPts val="2990"/>
              </a:lnSpc>
            </a:pPr>
            <a:r>
              <a:rPr lang="en-US" sz="2300" spc="-23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rPr>
              <a:t>ist nicht erforderlich.</a:t>
            </a:r>
          </a:p>
          <a:p>
            <a:pPr marL="0" lvl="0" indent="0" algn="l">
              <a:lnSpc>
                <a:spcPts val="2990"/>
              </a:lnSpc>
              <a:spcBef>
                <a:spcPct val="0"/>
              </a:spcBef>
            </a:pPr>
            <a:endParaRPr lang="en-US" sz="2300" spc="-23">
              <a:solidFill>
                <a:srgbClr val="30303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753</Words>
  <Application>Microsoft Macintosh PowerPoint</Application>
  <PresentationFormat>Custom</PresentationFormat>
  <Paragraphs>297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Montserrat Ultra-Bold</vt:lpstr>
      <vt:lpstr>Arial</vt:lpstr>
      <vt:lpstr>Montserrat Semi-Bold</vt:lpstr>
      <vt:lpstr>Calibri</vt:lpstr>
      <vt:lpstr>Montserrat</vt:lpstr>
      <vt:lpstr>Montserrat Bold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abpflastern-präsentation Bodenbündnis HL + LZ</dc:title>
  <cp:lastModifiedBy>Antonia Leutloff</cp:lastModifiedBy>
  <cp:revision>194</cp:revision>
  <dcterms:created xsi:type="dcterms:W3CDTF">2006-08-16T00:00:00Z</dcterms:created>
  <dcterms:modified xsi:type="dcterms:W3CDTF">2026-03-13T14:01:35Z</dcterms:modified>
  <dc:identifier>DAHCUDeTBdk</dc:identifier>
</cp:coreProperties>
</file>